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  <p:sldMasterId id="2147483711" r:id="rId2"/>
  </p:sldMasterIdLst>
  <p:notesMasterIdLst>
    <p:notesMasterId r:id="rId15"/>
  </p:notesMasterIdLst>
  <p:handoutMasterIdLst>
    <p:handoutMasterId r:id="rId16"/>
  </p:handoutMasterIdLst>
  <p:sldIdLst>
    <p:sldId id="313" r:id="rId3"/>
    <p:sldId id="307" r:id="rId4"/>
    <p:sldId id="335" r:id="rId5"/>
    <p:sldId id="383" r:id="rId6"/>
    <p:sldId id="294" r:id="rId7"/>
    <p:sldId id="291" r:id="rId8"/>
    <p:sldId id="289" r:id="rId9"/>
    <p:sldId id="386" r:id="rId10"/>
    <p:sldId id="349" r:id="rId11"/>
    <p:sldId id="388" r:id="rId12"/>
    <p:sldId id="365" r:id="rId13"/>
    <p:sldId id="387" r:id="rId14"/>
  </p:sldIdLst>
  <p:sldSz cx="9144000" cy="6858000" type="screen4x3"/>
  <p:notesSz cx="7053263" cy="93567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963" autoAdjust="0"/>
  </p:normalViewPr>
  <p:slideViewPr>
    <p:cSldViewPr>
      <p:cViewPr>
        <p:scale>
          <a:sx n="50" d="100"/>
          <a:sy n="50" d="100"/>
        </p:scale>
        <p:origin x="1740" y="1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7836"/>
          </a:xfrm>
          <a:prstGeom prst="rect">
            <a:avLst/>
          </a:prstGeom>
        </p:spPr>
        <p:txBody>
          <a:bodyPr vert="horz" lIns="93763" tIns="46881" rIns="93763" bIns="4688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217" y="0"/>
            <a:ext cx="3056414" cy="467836"/>
          </a:xfrm>
          <a:prstGeom prst="rect">
            <a:avLst/>
          </a:prstGeom>
        </p:spPr>
        <p:txBody>
          <a:bodyPr vert="horz" lIns="93763" tIns="46881" rIns="93763" bIns="46881" rtlCol="0"/>
          <a:lstStyle>
            <a:lvl1pPr algn="r">
              <a:defRPr sz="1200"/>
            </a:lvl1pPr>
          </a:lstStyle>
          <a:p>
            <a:fld id="{EBEBAF98-6026-4ED7-B027-741B743DD1E7}" type="datetimeFigureOut">
              <a:rPr lang="en-US" smtClean="0"/>
              <a:pPr/>
              <a:t>7/22/2019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87265"/>
            <a:ext cx="3056414" cy="467836"/>
          </a:xfrm>
          <a:prstGeom prst="rect">
            <a:avLst/>
          </a:prstGeom>
        </p:spPr>
        <p:txBody>
          <a:bodyPr vert="horz" lIns="93763" tIns="46881" rIns="93763" bIns="4688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217" y="8887265"/>
            <a:ext cx="3056414" cy="467836"/>
          </a:xfrm>
          <a:prstGeom prst="rect">
            <a:avLst/>
          </a:prstGeom>
        </p:spPr>
        <p:txBody>
          <a:bodyPr vert="horz" lIns="93763" tIns="46881" rIns="93763" bIns="46881" rtlCol="0" anchor="b"/>
          <a:lstStyle>
            <a:lvl1pPr algn="r">
              <a:defRPr sz="1200"/>
            </a:lvl1pPr>
          </a:lstStyle>
          <a:p>
            <a:fld id="{0732B885-7964-448D-9D98-8F32BD7CC6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878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7836"/>
          </a:xfrm>
          <a:prstGeom prst="rect">
            <a:avLst/>
          </a:prstGeom>
        </p:spPr>
        <p:txBody>
          <a:bodyPr vert="horz" lIns="93763" tIns="46881" rIns="93763" bIns="4688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7836"/>
          </a:xfrm>
          <a:prstGeom prst="rect">
            <a:avLst/>
          </a:prstGeom>
        </p:spPr>
        <p:txBody>
          <a:bodyPr vert="horz" lIns="93763" tIns="46881" rIns="93763" bIns="46881" rtlCol="0"/>
          <a:lstStyle>
            <a:lvl1pPr algn="r">
              <a:defRPr sz="1200"/>
            </a:lvl1pPr>
          </a:lstStyle>
          <a:p>
            <a:fld id="{665E179F-8A42-4968-91F1-30EB992F70E7}" type="datetimeFigureOut">
              <a:rPr lang="en-US" smtClean="0"/>
              <a:pPr/>
              <a:t>7/22/2019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701675"/>
            <a:ext cx="4676775" cy="3508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763" tIns="46881" rIns="93763" bIns="4688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44445"/>
            <a:ext cx="5642610" cy="4210526"/>
          </a:xfrm>
          <a:prstGeom prst="rect">
            <a:avLst/>
          </a:prstGeom>
        </p:spPr>
        <p:txBody>
          <a:bodyPr vert="horz" lIns="93763" tIns="46881" rIns="93763" bIns="4688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87265"/>
            <a:ext cx="3056414" cy="467836"/>
          </a:xfrm>
          <a:prstGeom prst="rect">
            <a:avLst/>
          </a:prstGeom>
        </p:spPr>
        <p:txBody>
          <a:bodyPr vert="horz" lIns="93763" tIns="46881" rIns="93763" bIns="4688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87265"/>
            <a:ext cx="3056414" cy="467836"/>
          </a:xfrm>
          <a:prstGeom prst="rect">
            <a:avLst/>
          </a:prstGeom>
        </p:spPr>
        <p:txBody>
          <a:bodyPr vert="horz" lIns="93763" tIns="46881" rIns="93763" bIns="46881" rtlCol="0" anchor="b"/>
          <a:lstStyle>
            <a:lvl1pPr algn="r">
              <a:defRPr sz="1200"/>
            </a:lvl1pPr>
          </a:lstStyle>
          <a:p>
            <a:fld id="{97A9ACED-C2E8-4D33-9640-CE336B1E61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622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67E7CC-B3E3-4315-8451-C5CD47555E0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0585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A9ACED-C2E8-4D33-9640-CE336B1E612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1362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A0816-4F3B-496F-80DC-EE601FCE547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7977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A0816-4F3B-496F-80DC-EE601FCE547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6532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A0816-4F3B-496F-80DC-EE601FCE547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2954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1750DF-4D48-4659-8378-1F2C23366EB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4330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1750DF-4D48-4659-8378-1F2C23366EB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0861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will SAIA integrate and scale with the delivery system?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3BF0A-E210-4E55-A5FB-0D035E74689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0771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195A5-C1EB-4967-BFF2-B950F3E7E48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542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6820-01D1-451D-82F7-900F72F6BA37}" type="datetimeFigureOut">
              <a:rPr lang="en-US" smtClean="0"/>
              <a:pPr/>
              <a:t>7/22/2019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60729-F2AC-4896-BFD1-731765C795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6820-01D1-451D-82F7-900F72F6BA37}" type="datetimeFigureOut">
              <a:rPr lang="en-US" smtClean="0"/>
              <a:pPr/>
              <a:t>7/22/2019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60729-F2AC-4896-BFD1-731765C795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6820-01D1-451D-82F7-900F72F6BA37}" type="datetimeFigureOut">
              <a:rPr lang="en-US" smtClean="0"/>
              <a:pPr/>
              <a:t>7/22/2019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60729-F2AC-4896-BFD1-731765C795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52600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83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30" name="Picture 6" descr="I:\groups\gh\DGHCoreShare\Logo files\School of Public Health artpack\SPH Logo Stacked\PNG\uwsph_logo_vertical_400px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289" y="5832597"/>
            <a:ext cx="2069909" cy="900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AutoShape 8" descr="data:image/jpeg;base64,/9j/4AAQSkZJRgABAQAAAQABAAD/2wCEAAkGBxQSEhUUExQVFBQXFRkYGBcYFiMcGhkYGBkcIR0cHR4cICghHB8lHBoXITEkJyorLi4uHx8zODMsNygtLisBCgoKBQUFDgUFDisZExkrKysrKysrKysrKysrKysrKysrKysrKysrKysrKysrKysrKysrKysrKysrKysrKysrK//AABEIAGYBaAMBIgACEQEDEQH/xAAcAAACAwEBAQEAAAAAAAAAAAAABwQFBggDAgH/xABSEAACAQMBBAYEBwsJBgYDAAABAgMABBEFBhIhMQcTQVFhgRQiMnEIFlKRlKHTFSMzQmJjcnOCsbIkNUNTVJLBw9ElNnWTo9JEdIOEorMXJjT/xAAUAQEAAAAAAAAAAAAAAAAAAAAA/8QAFBEBAAAAAAAAAAAAAAAAAAAAAP/aAAwDAQACEQMRAD8AeNFBrDbZdID6bIetsZ2t+AFwjKVJPZjs7uJFBuaKVdp00R3Miw2dlcTzNyVmRB48QWxjvNNGBiVUsN0kAlc5wSOIz24oPuiisptbtTcWRLLYS3ECpvPLHIvq943D6xx30GropSw9NXWRyTRadO8EW71knWD1N7OMgKe49vCvmy6b1uJUht7GWSWRt1VaVVyffg0DcorygclVLLusQCVznBxxGe3FLvanpRk0+Upc6dMsZZhHKJVIkCnmMDAyOOCc0DJopZbK9LJ1G5WC3snPa7tMo3EyAWxunPPlmmbQFFZzbXaGaxh66K0a6UZMm7IFMage1xBLdvIdlY/Z/pckvn6u002WVwMt9+VVUd5YrQNOivmMkgEjBxxHPB7qqNp9ae0iMy28lwqgs4jZQyqO3DEZHPl3UFzRS52R6XbW/uUtliliZwd0uVwSBnHA88ZpjUBRRRQFFLDXumq0tbiWDqZpTE5QuhXdLDnjJzwOR5UwNGvZJow8kDW5PJHYFsY7d0kA+FBPooooCiiigKKKKAoqn2k2ntbBN+5lWPPsrzdsfJUcTX5sltAl/bLcxoyI5YKGxnCsRk44ccZoLmisPtH0pWVldi1l6wtw33VQUj3uW9xzyIPAGtxQFFFFAUUVhtoulKysrsWkvWFwQHdVBSMtxG9xzyIPAGg3NFFFAUUUUBRRRQFFFFAUUUUBWa6SIQ2l3gYZHUOfMDI+utLWe6Qv5tvP1D/uoEN0A/zsv6iX9wrpquZOgH+dl/US/uFdN0BX4ygjB4iv2igU3QhpirFqVsw3kW7eIg9qgFSPmpM39vLpGpkDi9tOGUn8dQcjP6S8/eae3RD+G1f/AIlL/E1ZH4Ruz+HgvVHBgYZD4jih8xvjyHfQPCxulmjSRDlHUMp8GGRVD0ibOi/sJoMZfd34/CReK/Py86zHQJr/AKRp/UsfXtm3MfkNkofqYfs1vNf1RbW2luH9mJGf34HAeZwKDmToc1j0bVYM8FlJhbP5fs//AC3R511XXHm0+mXNrNHNN6sk6LdKQMYLsW4dxBrrPZ/UxdW0M68pY1fzI4j580ELbjUhbWF1K34sLgDvLDAHzkVm+hHZ4Wmmo5GJLg9ax7d38QeS8fM1E6X5GupLLS4+d1KHlI5rFGQSfPiR+j40yYYgihVGFUAAdwAwB81B91VbVTBLO5Y9kEv8Bq1rLdKE+5pV4fzLAe88P8aDmD0Ka0js71Gx1jO8Z+S8D4IPf+Kfca622c1dLy2iuE9mVA2O4nmPI5FK5dlPS9mIUUZlSMzx8OO8CxI81JFRfg6bSZWaxc+z99i9x9tfI7p8zQO2s7t9tALCxmuM+uF3Yx3yNwX6+PlWhFKHpI/2pq1ppinMUR664x5cPAhOA/ToEzrekSWT2zyEl5YkuMHmN45APeeH112IpzxFc+/CQtwt1asBgGBl4fkv/owp57PT9Za27/Khjb50FBYUVVbSbQwWEJmuHCIOA72PYFHaawtjtvq18OssdORID7L3DkFx3gAr9WR40DPopWW/SrLbXAt9WtDaM3syod5CO/HHh4gnHaBTQjcMAQQQRkEcQQeRFB90VltuNurbTEHWkvK/sQpxdvH8keJ8s1mrfanXp16yLTIY4yMqs0h3yD+0uPMCgrfhA7PW/onpaxhZ+uQM45spBGG7+QrTdCn8z2/7f8ZpY9JvSBLc2j2V3Zva3KyI2M5UgZyeIBHhjeB76ZfQxIF0aBmICjrCSTgAB2yTQe+0PRfY3t2LuYSb/DfRWASTd5bwxnljkRW2pVbQ9MsCzx29kBOzyojStkRqGYA7o5uePgPfTVoCisHtf0kJbTi0tYXvbw84o+SfpEA8e3HZ2kVUXm12vQJ1sumQtGBlljclwPJm+oGgadYjX+i6xvLwXcok38gugYBJCowN4YzyAHAipGwvSBb6nFI6BomhCmVX5IG3sHe5Eeq3dy5Vmtf6ZIBPFb2QE7PKiNKeEahmAO6ObnBPcPfQNSiq/W9ags4jLcSLEg7WPM9wHMnwFLfT+mq3lunBURWkcTt1j/hJGBG6FUcs8eHEnwoGxRSevulDVJAZLTSJep7HkjkYsO/CAD5iR41K2G6ZEu51t7uIW8rHdRg3qF8+yQ3FCeQ58aBr0UGl5tB0nKlx6JYQNf3IJDBDhEI55bBzg8+QHfQMOilhqG1muWyGabTYJIgMsIpG31Hjxb6ga1Gw+3FvqkZaElXTHWRN7S55HxHiKDT0UUUBWe6Qf5tvP1D/ALq0NVe1NgbizuIV9qSF1HvKnH14oOd+gJsasv6mT9wrpyuSejHVBZ6pbvIdxes6t88N3fyvHPLDEZzy411rQftFFfMkgUEkgADJJ4AAcyaBcdEH4bV/+JS/xNWq250EX1jPb49ZkJTwdeK/WBWc6GIS1vdXWCBd3s0yZGDuE4H15phUHMXQdrnoupLE/BLgGJgeGH5rnzyPOm70kk3dxZ6YvszyddcY7IISDj9puGfCk10vaObHVXePKCQi4jI7GJyce5wTTb6Kpnv5rnVZV3etCQQr8lIx65B7i5+o0EH4Qez/AF1lHcqPWtmwcD+jkwD8zBT4DNffwfNd66xe2Y+vbPw8Y5MlfmIceQ76ZGtactzBLA/syoyH9oYz5c65W2X2jm0iW8j3fXeKSBh8mQHAbyOaB0bBuNR1W81H+ihxa25B4MBnfYd/DB9zUzqzPRzs/wCgafBCfb3d+TPy34keWceVaagKwHTlcbmkT/lNGvzuM/Vmt/Sr+EXcbunRL8u5UH3BHP7wKDcbD2/V6faL3W8f1qD/AI0gNprdtB1wSxKeq3xKqjkYnProOQ4esB3erXSWmwdXFGnyY1X+6oFLfp92a9IsluUH3y2JJ8YmxvfMQreR76BgahrEUVq90WBiWLrcjtXGRj38KXPQdp0koudTuOMt1IQvggOTjwLYA8EFLZNr5rzTLXSYwTM0/Vk9hiBHVgn9InPcE8a6S0XTEtoIoI/YiRUHjgc/PnQJ74S8Hq2MncZlPmIyP3NTJ6NZ9/S7Nu3qFHmOH+FY34RtvvafC/yLkfMyOP34q76ELnf0iDvVpF+Zzj6qBZ7f65De64sV3JuWVs+4eeDu8X5drMAp8BTSj6U9JAAFyoAGAAjYAHZypVbJBItpp47hVIknuFAcAjLsWXnw4jGPfT9+4tt/Z4f+Uv8ApQKLpe2u0y/sCkU6vPG6vF6pzzwwyR2rn6q0HQdrxk0lutbhbO6ZP9Wqhh8wJHlW9+4tt/Z4f+Uv+lV+0tiqWF2sKKhaCTgihcncPdz4UCl6Jozq+rXOoXI3uq3WRDxCFywQDPyVRvPjT5pG/Bouh/LYzjePUuO8gdYD8xK/PTyoFL8IrS0eyinwOsilC73aUcHK/wB4Kfn76v8AoVH+x7f9v+M1X/CA/mo/ro/8asehP+aLf3v/ABmgVfSxAqbQQ7qhcm2JwMZJfn76d23mu+g2E9wMbyJhM8t9uC/WRSV6Xv8AeCD/ANt/HTI6doydIlx2SRE+7fFBU/B+0MLayXr5ea4kYbzcTuoTnieOWfeJPbwprml30DX6yaUiAjeikdGHdk7w+phTFoKDZ3ZWKzlu5IuAuZFkK4wFwuMDwLFj50kelO3VNoYQihQWtmIAxklxk++ujM1zv0tf7wwe+1/joOg7m2SRSsiq6nmGAIPz1zP0NaJFPq27IodIlkdVbiCynC5HbjOa6ernPoL/AJ4m/Vy/xig6Lrnj4Q+mpDewTRjceWMliOGWRuDe/BHHwroikH8JX8PZ/qpP4loGD0m7TvaaSZUO7NMqRoeWGkXJI8QoY+VYjof2k0vTrQmWdVuZTmT1SSAPZTIHIDj7yasOnaBm0izYAkLJFveAMLAH58DzrS9FFtbT6Vat1MTMqbjExqTvKSDnIzmg9/8A8raV/al/ut/pSd0HWobbaISWTZtppwnAYG7NjIweQDnh3Yron7i239nh/wCUv+lA0i3ByIIQQcgiNcgjt5UE+iiigKKKp22lgBI+/cDj/wDmm+z40Cz6VOiRrmRrqxC9Y2TJCSAHb5SE8AT2g8M8a8NlOk65skFvqtrcAphVl6shio4esD7X6Q5/XTR+M9v+e+izfZ1+PtJbEYImI7jazH/LoM0vS/px9kzsfkiBs1C1C5v9aHUxQyWFi3CWWYYmlX5KIfZBHaeeR4g66PXrReKrIp8LSUf5devxnt/z30Wb7OgsdOsY4IkiiUJGihVUdgFSapfjPb/nvos32dHxnt/z30Wb7OgX3whtAM1rDcopLwybhA5lJcAcO0hwuP0jTE2T0cWdnBbj+jjUHxbHrH5815PtJbMMETEdxtZj/l19fGe3/PfRZvs6C6pIbVbD9btJD6v3mYC4fuPVY3x5kID+lTV+M9v+e+izfZ18naS2yDibIBAPos2QDzGer8BQXlFUvxnt/wA99Fm+zo+M9v8Anvos32dBc0iPhBbRwSva28ciS9W7vMEYNun1QFOOGcb/AA7OHfTe+M9v+e+izfZ1FOqWP9U30KT7Kgt9I1aG6jEsEiSxn8ZWBwe445HwPEVIurdZEZHG8jqVYHtBGCPmqmg1+0QYRZVB4kLaSjj5R16fGe3/AD30Wb7OgUvRHsI1vq100oJWzO5GxHBmkzusPHq+Jxy3hT0qkG0tsM467jz/AJLNx/6dfvxnt/z30Wb7OgwPwgNagFj6MZFM7SIwjBBZVByWYDkMcOPOoHwe9pYRbyWckiJKJi0ascF1dRwXPtEENwHYRTFl1iyY5aN2J5k2cpPzmKvxNWsgQREwI4giylyP+lQLHpw2Hm64ajaq7cF64JnfVl9mQY492T2YB5cpeyXTlCY1S/R1kUYMka7yv4lean6qZnxnt/z30Wb7OqK/s9ImbfltA7HtNjLn/wCqgor3pc9KPUaTbyXFw/AM64RM/jMO4eOBW82Z0lra2WKWVp5DlpZHOd53OWxnkueAHYKgaXqFhbLuwQtEvclnKv7oqm/Ge3/PfRZvs6BBa1pt1s5qXXwqWtyx3Cc7jxseMbHsYcB5A+FNCx6atMeMM7SRNjihjJIPcCOBrU3Gv2kilXWV1PNWtJSD5GOs+NI0Xe3vQlz/AORlx83V4oF/0g7R3etW0htLd0sLf75JI4wZSOW734HHA88cK0Pwfddd7RrZoXEcJZhP+J6xzuEn8YHPLPDnjt38e0Fqq7irKFxjdFpLjHdjq68rHV7KGMRRRyRxjgEWzlCgHnwEdAhelXXYJdaWeJ1lji6kFkOQTGctgjgfKug7tbfU7OREkSWGZCm+jBgMjw5EHHCon3Usf6pvoUn2Ve8G0FqgwiyqO5bSUD6o6DnzQtUvNm750ljLI3CReSyoud10bvGTj3kGmo/Tfp3V7wE5fH4Pq+Oe7OcfXWn1PUrG5XcnieVe57OVh9cdVun2WkQNvxWm445MLKXI92Y6A2ImvLt3v7wG3iKbtvbZI3UPFpJM4yxwMZ5DPfSa6Udfgl1tZ4nEkURgyyHeB6sgtukcD5V0E20tueB64g8/5LN9nUX7qWP9U30KT7KgsDtHa+j+k+kQ9R/Wb43fdnPteHOuduhnW4YNVMk7rEkiSAM5woZiCASeAp+fdiy3d3q33c53fQ5cZ78dVzr4+6lj/VN9Ck+yoNGrgjI4g8j31zv8IbVoZrqBIpEkMUbh91gQrMw9UkdvDlTvXaW2AwOuAHAD0Wb7Oo33Usf6pvoUn2VBAENtrGldSkqOHhQEqQTHIFGN4cwQw5GkxsttHebO3MkFzCxiZvXjPAHHDrImPA8Me/gDjHB9wa7aJncSRM892zlGcd+Iq8dS1OxuF3J4nlXuezlYfXHQZg9N+m7m99+3sex1fH3ZzipWyN7eapcLeTI9pZRZ6iHJDTMQRvycsqBnA5ZPbjNSbOw0eJt+OzCsORFjLw/6daBNpbfgB13cP5LMP8uguaKKKAqHqeqw26h55UiUnALsBknsHefAVMNKfpC2hOnavbXNxE0lr6OyIQM7js3rMM8N7AXxxyoGNp+v2s/4G4ikOcYVxvZxnG7zBxxxirFmxxNYKyaw1W5tb2zljM1uxMgxuyGJ0YbrLwPBiCDxHAjtqF0k37XF9ZaUrlIpyXuSpwzRrkhM9gO62fLxyGtk2zsFJBu4Bg4LdYN0HuLeyDnxq5iuUb2XVuAPAg8DnB4dhwfmNeUOnRJGIljRYgMBAo3QO7HKs3spsetheXbwALb3CRFUz7Do0m8qjsX18gdnKgsDtrp/L021znGOuXOe7Gc1ZajqkNugeaVIkJxvOwUfOeFKPa2WCDae1klMcSCIFnchVB3XAJJ4d3E0wNS2w01opFN7ZsCjDHXoc5B4YzxoLXTNobW5Yrb3EMzAZIjkV8DvO6TUy8vI4ULyukaDmzsFUe8ngKVnwcFH3PnPb6U3H/0o6l7O3Q1XWbtpfXgsCI4Yz7IkLMGkIPNvUYA+6g2UG2Ni7hBdw77eyC4G9+jnG95VeA1UbTbOQX0DwTIpDKQrY4oexlPYQawfQdtHNLDc2t0ctZsFDk5O4d8FSe3dKHj3Ed1AydR1OG3XfnljiXOMuwUE9wzzPhUGw2rspn6uO5iaTsTfAY+4HBPlWJ6K7j7qS3OpXADESmG3RhkQxgBjujlvNvLk/k1oekjZaK9s5cqBNGjSRSAYZXQZHEccHGKDT3t5HChkldY0XmzHAHvJqusdqrKZxHDd28rtyVJVZj5A5rPdD+0L3+mo0x35I2aJ2P426AQT47pGay/RJCq6xq4AAAkIAA5DrX5d1A4aKKKD8ZgBknA76oZdtdPU4N5AOOM9YN3Pdvez9dZTbq/N1qlnpeSIGBmuVBwZFGd1Cfknd4jtz4UwH06Jo+qMSGPGNwqN3HdjGKD2gnV1DIyspGQynII8COdU8+2Ngjsj3tsjqSGVplBBHMEE8KXmxG9pmtz6YrMbSVDLEjHO4cZGM/tDxwM8aj9NaxpqWku4RV67MjHAG4ssWSx7gCefjQMmPbTT2YKt7aszEAATKSSTgAYPPNX1YnUNR02/ljs45IZnbMoaEq3V9SVYEsuQCTwx7621BW6rr9rakC4uIYSwJUSSBd4DnjJ41PhlV1DKQysAQQcgg8iCOYrGdMNmsmlzAqC2UCZ7GLgA57OdVHQdrzyW0tlPwns3MZB57mSB/dYMvzd9AxNR1CK3QyTSJFGMAu7BVGTgcTw51FbaG1EPXm4iEGcdbvjcz+lnFJ/4QurySKsMf4CGRVmbPAzyIzInjuopY/pr4U6raJWiUbq7hRfVxwxjljlQVPx307+32n0hP+6p+la5bXIY288UwTG8Y3Dbuc4zg8M4PzUmehDU7O3F8LmW3hJmXcErqpKjf9nePEDwpn7Fi2m62+tQVW53VIwFU9Q0gDgAZBYNxz3DlQSDtrp3L061znGOvXOe7Gc1KstpLOZtyK6gd/kLKpb+7nNLHW7ZPjXbeqvGEE8OZ3X4++t5ttsdBqFu6MiiUAmKQDDI45HPdnGaDSSSBQWJwACSe4Dtqlj2z09mCre2zMTgKJlJJ7sA5zWS6DNppbyzkjnYvLbuE3m9oowyu93kYYeQqstrdBtY2FUfyYtwH426OPv8aBu5qkutrbKNij3UIZeDDfB3f0sZC+eKy3TDrskUdtZwOY5b2YRb45rHlQxB7CS6j3ZraaPosNrCsEMapGq4xjn4t3k8yaCRaX8UoVo5EkVhlSjBgw4cQQeI4j5xVbd7W2MTskl5bxupwyvKqsD7ic1U2Oxq22p+l2yqkUsMizIOAEhZCrKvL1sHe8QO+sT0/wAK+kaWd0ZaWQE44kb0HA9/M0DXuNbt44lneeJIWxiRnAQ55eseHGvrStXguVL280cyg7paNwwBxnBxyOCKkT26upR1DKRgqRkEd2K512fju9EittSh3prO4QekJj2Tk4Bxy7d1u/IPMZB/6prltbFRcTxQ72d3rJAmcc8bxFfPxgtep9I9Ii6jOOt3xuZzj2s451ndqtRt77RbmeIrLG1tIykjirBTwPyWB+atPpkC9RGu6N3q0G7jhjdHZQVo2207+32n0hP+6p2k67bXW96PPFNuY3urcNu72cZweGcH5jSa6G9Qs7a51QXEtvCOuQRiVlXIV5shd49nq5x4Uztjmtbhpb61BVZsRHAAVvR3kAcAd+8efZig1FFFFAGs1dajFLeSWF1HEyNCkkQcZ60Essi4PDKkL7w3hWlqq1vZy2u903EKuy+y/FXTPyXUhl8jQLfVtioNP1XT5bDeieWdleEMSDGFy7DPEKORB4ZK4xUbpiSWy1Gy1RELxphJMdmCeB7t5GYA94pnaRs1bWzF4ozvkYLvI8r47g0jMwHgDirG7tUlRo5EV0YYZWGQR4g86CJpOuW91Es0MqPGwyCGHDwI7CO415aTr8dzLIkOZEiwGlX8GXJPqKfxiMZOOA4DnVJH0XaUrFhagZ5gSybp967+6R4YxWrtLRIkWOJFjRRhVUAKB3ACgUm04RtqbNX3WHUjg2CM7r44Gmff6bB1Un3qL2G/EXuPhVNcdHOnSSNK9uWlZixczS72T3HfyPDGMVd3OjRSQejuHMW7ukdY+8QOwuG3z8/GgW3wb2/2fOM8fSjw7eMUf+hqHsZJ9y9evbef1EvCXhc8FY77MoB/bZfeKYuhbFWVlJ1ltCYmxg7ssmD71LlT5jhU/XNAtrxAlzCkqjiN4cVPerDip8QRQSdRvo4I3llYJGilmY8gBS26GNAk6q8u5lKG+kLKp5iPLnPmZD5Ad9a+HYeyUgmJ5MYIWWeWVQRyIWV2XI78VolGKBOdCNw1jPd6Xcjq5hJ1keeHWcN1iveMKhHfk91MjbPWI7WznlkYD72wUdrOwwqgdpJIr01zZm1vN03EKuy+y4JV19zoQw8jXhZ7HWcbiQRF3U5UyyyTFT3r1rtun3YoKfoe2fey02NJV3ZJGMrKeY3sYB8d0LWX6KGH3Z1jj/SH6pXptzxB1KnOGBBwSDg9xGCPeKysXRppqklbdlY82W4mVj72EmT5mgu59dhW4itt7emkDMFXiVVBxZvkjJA48yfA1Z1SaBsnaWTO1vCEd/acszufDedmbHhmrugTnSSW0/WrPUmDG3IEcjAZC4yDnHg28O/BxTfimVlDKwZSMhgcgjvB7q876yjmQxyosiMMMrDKkeINZ+Lo/sFG6sUgT5AuZur9251m7jwxigy2z9v6dtBcXsfG3t4hAsn4ryYwd09uPWz5d4qu6agp1LRw2N3r/WB5bplhznPZzpt2dnHCgjiRY0UYVVAAA8AKodZ2FsbuXrbiDrZOWTLJwx8kB8L5AUE59noOviuERY5Ig4BRQN5XGCpx2cj5Vbio2nWKQRrHHvbq8t52c/3nJY+ZqTQY3pXkA087xCg3FuCT3GZM/Vk1idu3fR9Ziv4Y2eO6VkkjX8eQADHvJ3CO/DeNM7aHZa1vt30qMyhc4UyOq8e3dVgCfEjIr1Gz1v1cUZj31hcSRb7s5R1zht5yWJGTzNAqOl/SGg0WESnM7XYlmb5U0iPv48BndHcAO6m/okm9bwsOOYkPzqKgbQ7J2l8VN1EZdzgoMjhRnt3VYAnxIzXpZbM28Nu1tGrrC2cqJpMgHsVi+8o4clIoFd0A2sUg1Aukb/fkxvKG4Hf7+ymJs69tayegW7bxAlnKrgiJXkyFOPZGWIUdy1Fh6M9NTPV27R557k8yZ9+7IM9vOrfZ/Zm1sQwtoRFvnLnJZmIzjeZiWPM8z2mgXGut/wDtdr+oH8L0zNodais4HnlYAKDgdrN2Ko5kk4GKqLro70+WUzPAzSkk9YZ5d7J7m6zK8+AGMVOsdkrSJw6xFnU5VpZHlZT+SZWbd8sUGX6FNmZbOzZ5wVmuJOsZSMFVx6oPjxY+dVMLD42tx/8ACkee6KbVZV+jzTzKZuobri291gnlD5P5QkyKDHdP+lzGO1vYQSbWRi2BndDFCr+4MnH31vtlNq7e/gWaGReIG+mfWRscVYf49tXJhXd3SMrjGDxyPHPPzrJSdGGlly/ooVjz3JZEH91HC48MUF1b7QRSXJt4vvrIpaVk4pF8lWb5TccKOOBk44Usun9vv+lfrpf4oKbGmaZDbRiOCNIkHJUUAfV21U67sTY3snWXMPWvjALSOAAO5QwA8hxoNAWxWO6Noo59Gto2CyRtCUdTxHMgg1eybPQNbm2IkMJ/FM0hbnnG/v7+PDNeWgbKWtkSbaMxAjBUSuV9+6zFQfEDNAlNr9HudA9JSHel068jdME/g3YYGT2MM8D+MOHMU/dO/BR/q1/hFfOqadFcRPDMgeNxhlPaP8D4iv2eyR4jEQdwrukKzKd3HYykMPeDmgUHQfaxyXWrb6I+JkxvKDwLz5xny+qmJoclraS+gQHLMZZ9xcERKz5wceyCzEKPA91RYOjTTUzuW7R55lJ5VJ95WQE1bbP7MWtjv+jQiMv7bZZmbHLLOSx5nhmguaKKKAooooCiiigKKKKAooooCiiigKKKKAooooCiiigKKKKAooooCiiigKKKKAooooCiiigKKKKAooooCiiigKKKKAooooCiiigKKKKAooooCiiig//Z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10" descr="data:image/jpeg;base64,/9j/4AAQSkZJRgABAQAAAQABAAD/2wCEAAkGBxQSEhUUExQVFBQXFRkYGBcYFiMcGhkYGBkcIR0cHR4cICghHB8lHBoXITEkJyorLi4uHx8zODMsNygtLisBCgoKBQUFDgUFDisZExkrKysrKysrKysrKysrKysrKysrKysrKysrKysrKysrKysrKysrKysrKysrKysrKysrK//AABEIAGYBaAMBIgACEQEDEQH/xAAcAAACAwEBAQEAAAAAAAAAAAAABwQFBggDAgH/xABSEAACAQMBBAYEBwsJBgYDAAABAgMABBEFBhIhMQcTQVFhgRQiMnEIFlKRlKHTFSMzQmJjcnOCsbIkNUNTVJLBw9ElNnWTo9JEdIOEorMXJjT/xAAUAQEAAAAAAAAAAAAAAAAAAAAA/8QAFBEBAAAAAAAAAAAAAAAAAAAAAP/aAAwDAQACEQMRAD8AeNFBrDbZdID6bIetsZ2t+AFwjKVJPZjs7uJFBuaKVdp00R3Miw2dlcTzNyVmRB48QWxjvNNGBiVUsN0kAlc5wSOIz24oPuiisptbtTcWRLLYS3ECpvPLHIvq943D6xx30GropSw9NXWRyTRadO8EW71knWD1N7OMgKe49vCvmy6b1uJUht7GWSWRt1VaVVyffg0DcorygclVLLusQCVznBxxGe3FLvanpRk0+Upc6dMsZZhHKJVIkCnmMDAyOOCc0DJopZbK9LJ1G5WC3snPa7tMo3EyAWxunPPlmmbQFFZzbXaGaxh66K0a6UZMm7IFMage1xBLdvIdlY/Z/pckvn6u002WVwMt9+VVUd5YrQNOivmMkgEjBxxHPB7qqNp9ae0iMy28lwqgs4jZQyqO3DEZHPl3UFzRS52R6XbW/uUtliliZwd0uVwSBnHA88ZpjUBRRRQFFLDXumq0tbiWDqZpTE5QuhXdLDnjJzwOR5UwNGvZJow8kDW5PJHYFsY7d0kA+FBPooooCiiigKKKKAoqn2k2ntbBN+5lWPPsrzdsfJUcTX5sltAl/bLcxoyI5YKGxnCsRk44ccZoLmisPtH0pWVldi1l6wtw33VQUj3uW9xzyIPAGtxQFFFFAUUVhtoulKysrsWkvWFwQHdVBSMtxG9xzyIPAGg3NFFFAUUUUBRRRQFFFFAUUUUBWa6SIQ2l3gYZHUOfMDI+utLWe6Qv5tvP1D/uoEN0A/zsv6iX9wrpquZOgH+dl/US/uFdN0BX4ygjB4iv2igU3QhpirFqVsw3kW7eIg9qgFSPmpM39vLpGpkDi9tOGUn8dQcjP6S8/eae3RD+G1f/AIlL/E1ZH4Ruz+HgvVHBgYZD4jih8xvjyHfQPCxulmjSRDlHUMp8GGRVD0ibOi/sJoMZfd34/CReK/Py86zHQJr/AKRp/UsfXtm3MfkNkofqYfs1vNf1RbW2luH9mJGf34HAeZwKDmToc1j0bVYM8FlJhbP5fs//AC3R511XXHm0+mXNrNHNN6sk6LdKQMYLsW4dxBrrPZ/UxdW0M68pY1fzI4j580ELbjUhbWF1K34sLgDvLDAHzkVm+hHZ4Wmmo5GJLg9ax7d38QeS8fM1E6X5GupLLS4+d1KHlI5rFGQSfPiR+j40yYYgihVGFUAAdwAwB81B91VbVTBLO5Y9kEv8Bq1rLdKE+5pV4fzLAe88P8aDmD0Ka0js71Gx1jO8Z+S8D4IPf+Kfca622c1dLy2iuE9mVA2O4nmPI5FK5dlPS9mIUUZlSMzx8OO8CxI81JFRfg6bSZWaxc+z99i9x9tfI7p8zQO2s7t9tALCxmuM+uF3Yx3yNwX6+PlWhFKHpI/2pq1ppinMUR664x5cPAhOA/ToEzrekSWT2zyEl5YkuMHmN45APeeH112IpzxFc+/CQtwt1asBgGBl4fkv/owp57PT9Za27/Khjb50FBYUVVbSbQwWEJmuHCIOA72PYFHaawtjtvq18OssdORID7L3DkFx3gAr9WR40DPopWW/SrLbXAt9WtDaM3syod5CO/HHh4gnHaBTQjcMAQQQRkEcQQeRFB90VltuNurbTEHWkvK/sQpxdvH8keJ8s1mrfanXp16yLTIY4yMqs0h3yD+0uPMCgrfhA7PW/onpaxhZ+uQM45spBGG7+QrTdCn8z2/7f8ZpY9JvSBLc2j2V3Zva3KyI2M5UgZyeIBHhjeB76ZfQxIF0aBmICjrCSTgAB2yTQe+0PRfY3t2LuYSb/DfRWASTd5bwxnljkRW2pVbQ9MsCzx29kBOzyojStkRqGYA7o5uePgPfTVoCisHtf0kJbTi0tYXvbw84o+SfpEA8e3HZ2kVUXm12vQJ1sumQtGBlljclwPJm+oGgadYjX+i6xvLwXcok38gugYBJCowN4YzyAHAipGwvSBb6nFI6BomhCmVX5IG3sHe5Eeq3dy5Vmtf6ZIBPFb2QE7PKiNKeEahmAO6ObnBPcPfQNSiq/W9ags4jLcSLEg7WPM9wHMnwFLfT+mq3lunBURWkcTt1j/hJGBG6FUcs8eHEnwoGxRSevulDVJAZLTSJep7HkjkYsO/CAD5iR41K2G6ZEu51t7uIW8rHdRg3qF8+yQ3FCeQ58aBr0UGl5tB0nKlx6JYQNf3IJDBDhEI55bBzg8+QHfQMOilhqG1muWyGabTYJIgMsIpG31Hjxb6ga1Gw+3FvqkZaElXTHWRN7S55HxHiKDT0UUUBWe6Qf5tvP1D/ALq0NVe1NgbizuIV9qSF1HvKnH14oOd+gJsasv6mT9wrpyuSejHVBZ6pbvIdxes6t88N3fyvHPLDEZzy411rQftFFfMkgUEkgADJJ4AAcyaBcdEH4bV/+JS/xNWq250EX1jPb49ZkJTwdeK/WBWc6GIS1vdXWCBd3s0yZGDuE4H15phUHMXQdrnoupLE/BLgGJgeGH5rnzyPOm70kk3dxZ6YvszyddcY7IISDj9puGfCk10vaObHVXePKCQi4jI7GJyce5wTTb6Kpnv5rnVZV3etCQQr8lIx65B7i5+o0EH4Qez/AF1lHcqPWtmwcD+jkwD8zBT4DNffwfNd66xe2Y+vbPw8Y5MlfmIceQ76ZGtactzBLA/syoyH9oYz5c65W2X2jm0iW8j3fXeKSBh8mQHAbyOaB0bBuNR1W81H+ihxa25B4MBnfYd/DB9zUzqzPRzs/wCgafBCfb3d+TPy34keWceVaagKwHTlcbmkT/lNGvzuM/Vmt/Sr+EXcbunRL8u5UH3BHP7wKDcbD2/V6faL3W8f1qD/AI0gNprdtB1wSxKeq3xKqjkYnProOQ4esB3erXSWmwdXFGnyY1X+6oFLfp92a9IsluUH3y2JJ8YmxvfMQreR76BgahrEUVq90WBiWLrcjtXGRj38KXPQdp0koudTuOMt1IQvggOTjwLYA8EFLZNr5rzTLXSYwTM0/Vk9hiBHVgn9InPcE8a6S0XTEtoIoI/YiRUHjgc/PnQJ74S8Hq2MncZlPmIyP3NTJ6NZ9/S7Nu3qFHmOH+FY34RtvvafC/yLkfMyOP34q76ELnf0iDvVpF+Zzj6qBZ7f65De64sV3JuWVs+4eeDu8X5drMAp8BTSj6U9JAAFyoAGAAjYAHZypVbJBItpp47hVIknuFAcAjLsWXnw4jGPfT9+4tt/Z4f+Uv8ApQKLpe2u0y/sCkU6vPG6vF6pzzwwyR2rn6q0HQdrxk0lutbhbO6ZP9Wqhh8wJHlW9+4tt/Z4f+Uv+lV+0tiqWF2sKKhaCTgihcncPdz4UCl6Jozq+rXOoXI3uq3WRDxCFywQDPyVRvPjT5pG/Bouh/LYzjePUuO8gdYD8xK/PTyoFL8IrS0eyinwOsilC73aUcHK/wB4Kfn76v8AoVH+x7f9v+M1X/CA/mo/ro/8asehP+aLf3v/ABmgVfSxAqbQQ7qhcm2JwMZJfn76d23mu+g2E9wMbyJhM8t9uC/WRSV6Xv8AeCD/ANt/HTI6doydIlx2SRE+7fFBU/B+0MLayXr5ea4kYbzcTuoTnieOWfeJPbwprml30DX6yaUiAjeikdGHdk7w+phTFoKDZ3ZWKzlu5IuAuZFkK4wFwuMDwLFj50kelO3VNoYQihQWtmIAxklxk++ujM1zv0tf7wwe+1/joOg7m2SRSsiq6nmGAIPz1zP0NaJFPq27IodIlkdVbiCynC5HbjOa6ernPoL/AJ4m/Vy/xig6Lrnj4Q+mpDewTRjceWMliOGWRuDe/BHHwroikH8JX8PZ/qpP4loGD0m7TvaaSZUO7NMqRoeWGkXJI8QoY+VYjof2k0vTrQmWdVuZTmT1SSAPZTIHIDj7yasOnaBm0izYAkLJFveAMLAH58DzrS9FFtbT6Vat1MTMqbjExqTvKSDnIzmg9/8A8raV/al/ut/pSd0HWobbaISWTZtppwnAYG7NjIweQDnh3Yron7i239nh/wCUv+lA0i3ByIIQQcgiNcgjt5UE+iiigKKKp22lgBI+/cDj/wDmm+z40Cz6VOiRrmRrqxC9Y2TJCSAHb5SE8AT2g8M8a8NlOk65skFvqtrcAphVl6shio4esD7X6Q5/XTR+M9v+e+izfZ1+PtJbEYImI7jazH/LoM0vS/px9kzsfkiBs1C1C5v9aHUxQyWFi3CWWYYmlX5KIfZBHaeeR4g66PXrReKrIp8LSUf5devxnt/z30Wb7OgsdOsY4IkiiUJGihVUdgFSapfjPb/nvos32dHxnt/z30Wb7OgX3whtAM1rDcopLwybhA5lJcAcO0hwuP0jTE2T0cWdnBbj+jjUHxbHrH5815PtJbMMETEdxtZj/l19fGe3/PfRZvs6C6pIbVbD9btJD6v3mYC4fuPVY3x5kID+lTV+M9v+e+izfZ18naS2yDibIBAPos2QDzGer8BQXlFUvxnt/wA99Fm+zo+M9v8Anvos32dBc0iPhBbRwSva28ciS9W7vMEYNun1QFOOGcb/AA7OHfTe+M9v+e+izfZ1FOqWP9U30KT7Kgt9I1aG6jEsEiSxn8ZWBwe445HwPEVIurdZEZHG8jqVYHtBGCPmqmg1+0QYRZVB4kLaSjj5R16fGe3/AD30Wb7OgUvRHsI1vq100oJWzO5GxHBmkzusPHq+Jxy3hT0qkG0tsM467jz/AJLNx/6dfvxnt/z30Wb7OgwPwgNagFj6MZFM7SIwjBBZVByWYDkMcOPOoHwe9pYRbyWckiJKJi0ascF1dRwXPtEENwHYRTFl1iyY5aN2J5k2cpPzmKvxNWsgQREwI4giylyP+lQLHpw2Hm64ajaq7cF64JnfVl9mQY492T2YB5cpeyXTlCY1S/R1kUYMka7yv4lean6qZnxnt/z30Wb7OqK/s9ImbfltA7HtNjLn/wCqgor3pc9KPUaTbyXFw/AM64RM/jMO4eOBW82Z0lra2WKWVp5DlpZHOd53OWxnkueAHYKgaXqFhbLuwQtEvclnKv7oqm/Ge3/PfRZvs6BBa1pt1s5qXXwqWtyx3Cc7jxseMbHsYcB5A+FNCx6atMeMM7SRNjihjJIPcCOBrU3Gv2kilXWV1PNWtJSD5GOs+NI0Xe3vQlz/AORlx83V4oF/0g7R3etW0htLd0sLf75JI4wZSOW734HHA88cK0Pwfddd7RrZoXEcJZhP+J6xzuEn8YHPLPDnjt38e0Fqq7irKFxjdFpLjHdjq68rHV7KGMRRRyRxjgEWzlCgHnwEdAhelXXYJdaWeJ1lji6kFkOQTGctgjgfKug7tbfU7OREkSWGZCm+jBgMjw5EHHCon3Usf6pvoUn2Ve8G0FqgwiyqO5bSUD6o6DnzQtUvNm750ljLI3CReSyoud10bvGTj3kGmo/Tfp3V7wE5fH4Pq+Oe7OcfXWn1PUrG5XcnieVe57OVh9cdVun2WkQNvxWm445MLKXI92Y6A2ImvLt3v7wG3iKbtvbZI3UPFpJM4yxwMZ5DPfSa6Udfgl1tZ4nEkURgyyHeB6sgtukcD5V0E20tueB64g8/5LN9nUX7qWP9U30KT7KgsDtHa+j+k+kQ9R/Wb43fdnPteHOuduhnW4YNVMk7rEkiSAM5woZiCASeAp+fdiy3d3q33c53fQ5cZ78dVzr4+6lj/VN9Ck+yoNGrgjI4g8j31zv8IbVoZrqBIpEkMUbh91gQrMw9UkdvDlTvXaW2AwOuAHAD0Wb7Oo33Usf6pvoUn2VBAENtrGldSkqOHhQEqQTHIFGN4cwQw5GkxsttHebO3MkFzCxiZvXjPAHHDrImPA8Me/gDjHB9wa7aJncSRM892zlGcd+Iq8dS1OxuF3J4nlXuezlYfXHQZg9N+m7m99+3sex1fH3ZzipWyN7eapcLeTI9pZRZ6iHJDTMQRvycsqBnA5ZPbjNSbOw0eJt+OzCsORFjLw/6daBNpbfgB13cP5LMP8uguaKKKAqHqeqw26h55UiUnALsBknsHefAVMNKfpC2hOnavbXNxE0lr6OyIQM7js3rMM8N7AXxxyoGNp+v2s/4G4ikOcYVxvZxnG7zBxxxirFmxxNYKyaw1W5tb2zljM1uxMgxuyGJ0YbrLwPBiCDxHAjtqF0k37XF9ZaUrlIpyXuSpwzRrkhM9gO62fLxyGtk2zsFJBu4Bg4LdYN0HuLeyDnxq5iuUb2XVuAPAg8DnB4dhwfmNeUOnRJGIljRYgMBAo3QO7HKs3spsetheXbwALb3CRFUz7Do0m8qjsX18gdnKgsDtrp/L021znGOuXOe7Gc1ZajqkNugeaVIkJxvOwUfOeFKPa2WCDae1klMcSCIFnchVB3XAJJ4d3E0wNS2w01opFN7ZsCjDHXoc5B4YzxoLXTNobW5Yrb3EMzAZIjkV8DvO6TUy8vI4ULyukaDmzsFUe8ngKVnwcFH3PnPb6U3H/0o6l7O3Q1XWbtpfXgsCI4Yz7IkLMGkIPNvUYA+6g2UG2Ni7hBdw77eyC4G9+jnG95VeA1UbTbOQX0DwTIpDKQrY4oexlPYQawfQdtHNLDc2t0ctZsFDk5O4d8FSe3dKHj3Ed1AydR1OG3XfnljiXOMuwUE9wzzPhUGw2rspn6uO5iaTsTfAY+4HBPlWJ6K7j7qS3OpXADESmG3RhkQxgBjujlvNvLk/k1oekjZaK9s5cqBNGjSRSAYZXQZHEccHGKDT3t5HChkldY0XmzHAHvJqusdqrKZxHDd28rtyVJVZj5A5rPdD+0L3+mo0x35I2aJ2P426AQT47pGay/RJCq6xq4AAAkIAA5DrX5d1A4aKKKD8ZgBknA76oZdtdPU4N5AOOM9YN3Pdvez9dZTbq/N1qlnpeSIGBmuVBwZFGd1Cfknd4jtz4UwH06Jo+qMSGPGNwqN3HdjGKD2gnV1DIyspGQynII8COdU8+2Ngjsj3tsjqSGVplBBHMEE8KXmxG9pmtz6YrMbSVDLEjHO4cZGM/tDxwM8aj9NaxpqWku4RV67MjHAG4ssWSx7gCefjQMmPbTT2YKt7aszEAATKSSTgAYPPNX1YnUNR02/ljs45IZnbMoaEq3V9SVYEsuQCTwx7621BW6rr9rakC4uIYSwJUSSBd4DnjJ41PhlV1DKQysAQQcgg8iCOYrGdMNmsmlzAqC2UCZ7GLgA57OdVHQdrzyW0tlPwns3MZB57mSB/dYMvzd9AxNR1CK3QyTSJFGMAu7BVGTgcTw51FbaG1EPXm4iEGcdbvjcz+lnFJ/4QurySKsMf4CGRVmbPAzyIzInjuopY/pr4U6raJWiUbq7hRfVxwxjljlQVPx307+32n0hP+6p+la5bXIY288UwTG8Y3Dbuc4zg8M4PzUmehDU7O3F8LmW3hJmXcErqpKjf9nePEDwpn7Fi2m62+tQVW53VIwFU9Q0gDgAZBYNxz3DlQSDtrp3L061znGOvXOe7Gc1KstpLOZtyK6gd/kLKpb+7nNLHW7ZPjXbeqvGEE8OZ3X4++t5ttsdBqFu6MiiUAmKQDDI45HPdnGaDSSSBQWJwACSe4Dtqlj2z09mCre2zMTgKJlJJ7sA5zWS6DNppbyzkjnYvLbuE3m9oowyu93kYYeQqstrdBtY2FUfyYtwH426OPv8aBu5qkutrbKNij3UIZeDDfB3f0sZC+eKy3TDrskUdtZwOY5b2YRb45rHlQxB7CS6j3ZraaPosNrCsEMapGq4xjn4t3k8yaCRaX8UoVo5EkVhlSjBgw4cQQeI4j5xVbd7W2MTskl5bxupwyvKqsD7ic1U2Oxq22p+l2yqkUsMizIOAEhZCrKvL1sHe8QO+sT0/wAK+kaWd0ZaWQE44kb0HA9/M0DXuNbt44lneeJIWxiRnAQ55eseHGvrStXguVL280cyg7paNwwBxnBxyOCKkT26upR1DKRgqRkEd2K512fju9EittSh3prO4QekJj2Tk4Bxy7d1u/IPMZB/6prltbFRcTxQ72d3rJAmcc8bxFfPxgtep9I9Ii6jOOt3xuZzj2s451ndqtRt77RbmeIrLG1tIykjirBTwPyWB+atPpkC9RGu6N3q0G7jhjdHZQVo2207+32n0hP+6p2k67bXW96PPFNuY3urcNu72cZweGcH5jSa6G9Qs7a51QXEtvCOuQRiVlXIV5shd49nq5x4Uztjmtbhpb61BVZsRHAAVvR3kAcAd+8efZig1FFFFAGs1dajFLeSWF1HEyNCkkQcZ60Essi4PDKkL7w3hWlqq1vZy2u903EKuy+y/FXTPyXUhl8jQLfVtioNP1XT5bDeieWdleEMSDGFy7DPEKORB4ZK4xUbpiSWy1Gy1RELxphJMdmCeB7t5GYA94pnaRs1bWzF4ozvkYLvI8r47g0jMwHgDirG7tUlRo5EV0YYZWGQR4g86CJpOuW91Es0MqPGwyCGHDwI7CO415aTr8dzLIkOZEiwGlX8GXJPqKfxiMZOOA4DnVJH0XaUrFhagZ5gSybp967+6R4YxWrtLRIkWOJFjRRhVUAKB3ACgUm04RtqbNX3WHUjg2CM7r44Gmff6bB1Un3qL2G/EXuPhVNcdHOnSSNK9uWlZixczS72T3HfyPDGMVd3OjRSQejuHMW7ukdY+8QOwuG3z8/GgW3wb2/2fOM8fSjw7eMUf+hqHsZJ9y9evbef1EvCXhc8FY77MoB/bZfeKYuhbFWVlJ1ltCYmxg7ssmD71LlT5jhU/XNAtrxAlzCkqjiN4cVPerDip8QRQSdRvo4I3llYJGilmY8gBS26GNAk6q8u5lKG+kLKp5iPLnPmZD5Ad9a+HYeyUgmJ5MYIWWeWVQRyIWV2XI78VolGKBOdCNw1jPd6Xcjq5hJ1keeHWcN1iveMKhHfk91MjbPWI7WznlkYD72wUdrOwwqgdpJIr01zZm1vN03EKuy+y4JV19zoQw8jXhZ7HWcbiQRF3U5UyyyTFT3r1rtun3YoKfoe2fey02NJV3ZJGMrKeY3sYB8d0LWX6KGH3Z1jj/SH6pXptzxB1KnOGBBwSDg9xGCPeKysXRppqklbdlY82W4mVj72EmT5mgu59dhW4itt7emkDMFXiVVBxZvkjJA48yfA1Z1SaBsnaWTO1vCEd/acszufDedmbHhmrugTnSSW0/WrPUmDG3IEcjAZC4yDnHg28O/BxTfimVlDKwZSMhgcgjvB7q876yjmQxyosiMMMrDKkeINZ+Lo/sFG6sUgT5AuZur9251m7jwxigy2z9v6dtBcXsfG3t4hAsn4ryYwd09uPWz5d4qu6agp1LRw2N3r/WB5bplhznPZzpt2dnHCgjiRY0UYVVAAA8AKodZ2FsbuXrbiDrZOWTLJwx8kB8L5AUE59noOviuERY5Ig4BRQN5XGCpx2cj5Vbio2nWKQRrHHvbq8t52c/3nJY+ZqTQY3pXkA087xCg3FuCT3GZM/Vk1idu3fR9Ziv4Y2eO6VkkjX8eQADHvJ3CO/DeNM7aHZa1vt30qMyhc4UyOq8e3dVgCfEjIr1Gz1v1cUZj31hcSRb7s5R1zht5yWJGTzNAqOl/SGg0WESnM7XYlmb5U0iPv48BndHcAO6m/okm9bwsOOYkPzqKgbQ7J2l8VN1EZdzgoMjhRnt3VYAnxIzXpZbM28Nu1tGrrC2cqJpMgHsVi+8o4clIoFd0A2sUg1Aukb/fkxvKG4Hf7+ymJs69tayegW7bxAlnKrgiJXkyFOPZGWIUdy1Fh6M9NTPV27R557k8yZ9+7IM9vOrfZ/Zm1sQwtoRFvnLnJZmIzjeZiWPM8z2mgXGut/wDtdr+oH8L0zNodais4HnlYAKDgdrN2Ko5kk4GKqLro70+WUzPAzSkk9YZ5d7J7m6zK8+AGMVOsdkrSJw6xFnU5VpZHlZT+SZWbd8sUGX6FNmZbOzZ5wVmuJOsZSMFVx6oPjxY+dVMLD42tx/8ACkee6KbVZV+jzTzKZuobri291gnlD5P5QkyKDHdP+lzGO1vYQSbWRi2BndDFCr+4MnH31vtlNq7e/gWaGReIG+mfWRscVYf49tXJhXd3SMrjGDxyPHPPzrJSdGGlly/ooVjz3JZEH91HC48MUF1b7QRSXJt4vvrIpaVk4pF8lWb5TccKOOBk44Usun9vv+lfrpf4oKbGmaZDbRiOCNIkHJUUAfV21U67sTY3snWXMPWvjALSOAAO5QwA8hxoNAWxWO6Noo59Gto2CyRtCUdTxHMgg1eybPQNbm2IkMJ/FM0hbnnG/v7+PDNeWgbKWtkSbaMxAjBUSuV9+6zFQfEDNAlNr9HudA9JSHel068jdME/g3YYGT2MM8D+MOHMU/dO/BR/q1/hFfOqadFcRPDMgeNxhlPaP8D4iv2eyR4jEQdwrukKzKd3HYykMPeDmgUHQfaxyXWrb6I+JkxvKDwLz5xny+qmJoclraS+gQHLMZZ9xcERKz5wceyCzEKPA91RYOjTTUzuW7R55lJ5VJ95WQE1bbP7MWtjv+jQiMv7bZZmbHLLOSx5nhmguaKKKAooooCiiigKKKKAooooCiiigKKKKAooooCiiigKKKKAooooCiiigKKKKAooooCiiigKKKKAooooCiiigKKKKAooooCiiigKKKKAooooCiiig//Z"/>
          <p:cNvSpPr>
            <a:spLocks noChangeAspect="1" noChangeArrowheads="1"/>
          </p:cNvSpPr>
          <p:nvPr userDrawn="1"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6" y="6185518"/>
            <a:ext cx="2080383" cy="4859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" r="4585"/>
          <a:stretch/>
        </p:blipFill>
        <p:spPr>
          <a:xfrm>
            <a:off x="1" y="1"/>
            <a:ext cx="9143999" cy="165364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24906" y="433368"/>
            <a:ext cx="5785427" cy="78691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534921" y="837458"/>
            <a:ext cx="1304278" cy="832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8778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" r="4585"/>
          <a:stretch/>
        </p:blipFill>
        <p:spPr>
          <a:xfrm>
            <a:off x="1" y="1"/>
            <a:ext cx="9143999" cy="165364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59446"/>
            <a:ext cx="8229600" cy="406021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E928A-0F74-45F0-B8C8-F9F9C286903B}" type="datetime1">
              <a:rPr lang="en-US" smtClean="0"/>
              <a:t>7/22/2019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43675" y="6096000"/>
            <a:ext cx="15192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5F7D3-50CE-4B6B-BEBC-BF44D71F08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533399"/>
            <a:ext cx="6967182" cy="1120249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34921" y="837458"/>
            <a:ext cx="1304278" cy="832621"/>
          </a:xfrm>
          <a:prstGeom prst="rect">
            <a:avLst/>
          </a:prstGeom>
        </p:spPr>
      </p:pic>
      <p:pic>
        <p:nvPicPr>
          <p:cNvPr id="17" name="Picture 9" descr="UW.Wordmark_ctr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36" y="6559739"/>
            <a:ext cx="2563813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I:\groups\gh\DGHCoreShare\Logo files\DGH logos\Color Center Global Health Logo.png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b="24883"/>
          <a:stretch/>
        </p:blipFill>
        <p:spPr bwMode="auto">
          <a:xfrm>
            <a:off x="5770884" y="6537565"/>
            <a:ext cx="2961989" cy="224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71817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- 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" r="4585"/>
          <a:stretch/>
        </p:blipFill>
        <p:spPr>
          <a:xfrm>
            <a:off x="1" y="1"/>
            <a:ext cx="9143999" cy="165364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15152"/>
            <a:ext cx="3991970" cy="43110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15152"/>
            <a:ext cx="4038600" cy="43110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1365C-4A7D-4EE0-9D70-3FFAE5AEBB11}" type="datetime1">
              <a:rPr lang="en-US" smtClean="0"/>
              <a:t>7/22/2019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43675" y="6096000"/>
            <a:ext cx="15192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9CDDB7-7233-47D9-B6EC-B32499CC50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171899" cy="10668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34921" y="837458"/>
            <a:ext cx="1304278" cy="832621"/>
          </a:xfrm>
          <a:prstGeom prst="rect">
            <a:avLst/>
          </a:prstGeom>
        </p:spPr>
      </p:pic>
      <p:pic>
        <p:nvPicPr>
          <p:cNvPr id="20" name="Picture 9" descr="UW.Wordmark_ctr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36" y="6559739"/>
            <a:ext cx="2563813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 descr="I:\groups\gh\DGHCoreShare\Logo files\DGH logos\Color Center Global Health Logo.png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b="24883"/>
          <a:stretch/>
        </p:blipFill>
        <p:spPr bwMode="auto">
          <a:xfrm>
            <a:off x="5770884" y="6537565"/>
            <a:ext cx="2961989" cy="224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68394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1228725" y="525572"/>
            <a:ext cx="6834188" cy="832243"/>
          </a:xfrm>
        </p:spPr>
        <p:txBody>
          <a:bodyPr/>
          <a:lstStyle>
            <a:lvl1pPr marL="0" indent="0" algn="ctr">
              <a:buNone/>
              <a:defRPr sz="480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" r="4585"/>
          <a:stretch/>
        </p:blipFill>
        <p:spPr>
          <a:xfrm>
            <a:off x="0" y="1"/>
            <a:ext cx="9143999" cy="16536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34921" y="837458"/>
            <a:ext cx="1304278" cy="832621"/>
          </a:xfrm>
          <a:prstGeom prst="rect">
            <a:avLst/>
          </a:prstGeom>
        </p:spPr>
      </p:pic>
      <p:pic>
        <p:nvPicPr>
          <p:cNvPr id="14" name="Picture 9" descr="UW.Wordmark_ctr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36" y="6559739"/>
            <a:ext cx="2563813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I:\groups\gh\DGHCoreShare\Logo files\DGH logos\Color Center Global Health Logo.png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b="24883"/>
          <a:stretch/>
        </p:blipFill>
        <p:spPr bwMode="auto">
          <a:xfrm>
            <a:off x="5770884" y="6537565"/>
            <a:ext cx="2961989" cy="224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60317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- 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" r="4585"/>
          <a:stretch/>
        </p:blipFill>
        <p:spPr>
          <a:xfrm>
            <a:off x="1" y="1"/>
            <a:ext cx="9143999" cy="16536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888" y="1843868"/>
            <a:ext cx="3008313" cy="87544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843869"/>
            <a:ext cx="5111750" cy="409973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797791"/>
            <a:ext cx="3008313" cy="314581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2E783-056A-48F5-A74C-4D1D894ECB46}" type="datetime1">
              <a:rPr lang="en-US" smtClean="0"/>
              <a:t>7/22/2019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43675" y="6096000"/>
            <a:ext cx="15192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01FAC9-9E83-474C-BA4A-907603645E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91319" y="532262"/>
            <a:ext cx="6933064" cy="1119116"/>
          </a:xfrm>
        </p:spPr>
        <p:txBody>
          <a:bodyPr/>
          <a:lstStyle>
            <a:lvl1pPr marL="0" indent="0" algn="l">
              <a:buNone/>
              <a:defRPr sz="480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34921" y="837458"/>
            <a:ext cx="1304278" cy="832621"/>
          </a:xfrm>
          <a:prstGeom prst="rect">
            <a:avLst/>
          </a:prstGeom>
        </p:spPr>
      </p:pic>
      <p:pic>
        <p:nvPicPr>
          <p:cNvPr id="20" name="Picture 9" descr="UW.Wordmark_ctr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36" y="6559739"/>
            <a:ext cx="2563813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 descr="I:\groups\gh\DGHCoreShare\Logo files\DGH logos\Color Center Global Health Logo.png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b="24883"/>
          <a:stretch/>
        </p:blipFill>
        <p:spPr bwMode="auto">
          <a:xfrm>
            <a:off x="5770884" y="6537565"/>
            <a:ext cx="2961989" cy="224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78119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923" y="2126776"/>
            <a:ext cx="8229600" cy="38645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D24C7-31BC-43CE-BFC8-52FA06F96B51}" type="datetime1">
              <a:rPr lang="en-US" smtClean="0"/>
              <a:t>7/22/2019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43675" y="6096000"/>
            <a:ext cx="15192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5F7D3-50CE-4B6B-BEBC-BF44D71F08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3" name="Picture 12" descr="AngleBackground_gold_RGB.png"/>
          <p:cNvPicPr>
            <a:picLocks noChangeAspect="1"/>
          </p:cNvPicPr>
          <p:nvPr userDrawn="1"/>
        </p:nvPicPr>
        <p:blipFill rotWithShape="1">
          <a:blip r:embed="rId2" cstate="print">
            <a:duotone>
              <a:prstClr val="black"/>
              <a:srgbClr val="33006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47" t="2783" r="20731" b="93348"/>
          <a:stretch/>
        </p:blipFill>
        <p:spPr>
          <a:xfrm>
            <a:off x="-71553" y="-190501"/>
            <a:ext cx="9342553" cy="46816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7451" y="1617070"/>
            <a:ext cx="1600200" cy="139700"/>
          </a:xfrm>
          <a:prstGeom prst="rect">
            <a:avLst/>
          </a:prstGeom>
        </p:spPr>
      </p:pic>
      <p:pic>
        <p:nvPicPr>
          <p:cNvPr id="17" name="Picture 9" descr="UW.Wordmark_ctr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36" y="6559739"/>
            <a:ext cx="2563813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 descr="I:\groups\gh\DGHCoreShare\Logo files\DGH logos\Color Center Global Health Logo.png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b="24883"/>
          <a:stretch/>
        </p:blipFill>
        <p:spPr bwMode="auto">
          <a:xfrm>
            <a:off x="5770884" y="6537565"/>
            <a:ext cx="2961989" cy="224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78097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98847-DB4D-4C17-8B42-3D0EAE7BB7CC}" type="datetime1">
              <a:rPr lang="en-US" smtClean="0"/>
              <a:t>7/22/2019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43675" y="6096000"/>
            <a:ext cx="15192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C5A08D-4622-4287-BF3A-EAE6D83D0A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2" name="Picture 11" descr="AngleBackground_gold_RGB.png"/>
          <p:cNvPicPr>
            <a:picLocks noChangeAspect="1"/>
          </p:cNvPicPr>
          <p:nvPr userDrawn="1"/>
        </p:nvPicPr>
        <p:blipFill rotWithShape="1">
          <a:blip r:embed="rId2" cstate="print">
            <a:duotone>
              <a:prstClr val="black"/>
              <a:srgbClr val="33006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47" t="2783" r="20731" b="93348"/>
          <a:stretch/>
        </p:blipFill>
        <p:spPr>
          <a:xfrm>
            <a:off x="-71553" y="-190501"/>
            <a:ext cx="9342553" cy="46816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4997" y="5774235"/>
            <a:ext cx="1600200" cy="139700"/>
          </a:xfrm>
          <a:prstGeom prst="rect">
            <a:avLst/>
          </a:prstGeom>
        </p:spPr>
      </p:pic>
      <p:pic>
        <p:nvPicPr>
          <p:cNvPr id="19" name="Picture 9" descr="UW.Wordmark_ctr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36" y="6559739"/>
            <a:ext cx="2563813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 descr="I:\groups\gh\DGHCoreShare\Logo files\DGH logos\Color Center Global Health Logo.png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b="24883"/>
          <a:stretch/>
        </p:blipFill>
        <p:spPr bwMode="auto">
          <a:xfrm>
            <a:off x="5770884" y="6537565"/>
            <a:ext cx="2961989" cy="224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29039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43122"/>
            <a:ext cx="4038600" cy="43830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43122"/>
            <a:ext cx="4038600" cy="43830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EBE88-5806-46C7-9B62-82F0D62966F5}" type="datetime1">
              <a:rPr lang="en-US" smtClean="0"/>
              <a:t>7/22/2019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43675" y="6096000"/>
            <a:ext cx="15192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9CDDB7-7233-47D9-B6EC-B32499CC50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3" name="Picture 12" descr="AngleBackground_gold_RGB.png"/>
          <p:cNvPicPr>
            <a:picLocks noChangeAspect="1"/>
          </p:cNvPicPr>
          <p:nvPr userDrawn="1"/>
        </p:nvPicPr>
        <p:blipFill rotWithShape="1">
          <a:blip r:embed="rId2" cstate="print">
            <a:duotone>
              <a:prstClr val="black"/>
              <a:srgbClr val="33006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47" t="2783" r="20731" b="93348"/>
          <a:stretch/>
        </p:blipFill>
        <p:spPr>
          <a:xfrm>
            <a:off x="-71553" y="-190501"/>
            <a:ext cx="9342553" cy="46816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61099" y="1603422"/>
            <a:ext cx="1600200" cy="139700"/>
          </a:xfrm>
          <a:prstGeom prst="rect">
            <a:avLst/>
          </a:prstGeom>
        </p:spPr>
      </p:pic>
      <p:pic>
        <p:nvPicPr>
          <p:cNvPr id="18" name="Picture 9" descr="UW.Wordmark_ctr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36" y="6559739"/>
            <a:ext cx="2563813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 descr="I:\groups\gh\DGHCoreShare\Logo files\DGH logos\Color Center Global Health Logo.png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b="24883"/>
          <a:stretch/>
        </p:blipFill>
        <p:spPr bwMode="auto">
          <a:xfrm>
            <a:off x="5770884" y="6537565"/>
            <a:ext cx="2961989" cy="224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2275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6820-01D1-451D-82F7-900F72F6BA37}" type="datetimeFigureOut">
              <a:rPr lang="en-US" smtClean="0"/>
              <a:pPr/>
              <a:t>7/22/2019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60729-F2AC-4896-BFD1-731765C795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6536" y="173982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2950"/>
            <a:ext cx="4040188" cy="357571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99723" y="1726181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29302"/>
            <a:ext cx="4041775" cy="35893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0F4AB-65FC-4D0F-9199-BE6AC56698C8}" type="datetime1">
              <a:rPr lang="en-US" smtClean="0"/>
              <a:t>7/22/2019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98767" y="6112726"/>
            <a:ext cx="15192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3D1D97-2497-4CBD-96D6-B709DE99CB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4" name="Picture 13" descr="AngleBackground_gold_RGB.png"/>
          <p:cNvPicPr>
            <a:picLocks noChangeAspect="1"/>
          </p:cNvPicPr>
          <p:nvPr userDrawn="1"/>
        </p:nvPicPr>
        <p:blipFill rotWithShape="1">
          <a:blip r:embed="rId2" cstate="print">
            <a:duotone>
              <a:prstClr val="black"/>
              <a:srgbClr val="33006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47" t="2783" r="20731" b="93348"/>
          <a:stretch/>
        </p:blipFill>
        <p:spPr>
          <a:xfrm>
            <a:off x="-71553" y="-190501"/>
            <a:ext cx="9342553" cy="468161"/>
          </a:xfrm>
          <a:prstGeom prst="rect">
            <a:avLst/>
          </a:prstGeom>
        </p:spPr>
      </p:pic>
      <p:pic>
        <p:nvPicPr>
          <p:cNvPr id="15" name="Picture 9" descr="UW.Wordmark_ctr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36" y="6559739"/>
            <a:ext cx="2563813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I:\groups\gh\DGHCoreShare\Logo files\DGH logos\Color Center Global Health Logo.png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b="24883"/>
          <a:stretch/>
        </p:blipFill>
        <p:spPr bwMode="auto">
          <a:xfrm>
            <a:off x="5770884" y="6537565"/>
            <a:ext cx="2961989" cy="224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3482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3008313" cy="10668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533401"/>
            <a:ext cx="5111750" cy="54102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76400"/>
            <a:ext cx="3008313" cy="426720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D12F1-6E06-4887-BAC2-6CE5683D8A16}" type="datetime1">
              <a:rPr lang="en-US" smtClean="0"/>
              <a:t>7/22/2019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43675" y="6096000"/>
            <a:ext cx="15192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01FAC9-9E83-474C-BA4A-907603645E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3" name="Picture 12" descr="AngleBackground_gold_RGB.png"/>
          <p:cNvPicPr>
            <a:picLocks noChangeAspect="1"/>
          </p:cNvPicPr>
          <p:nvPr userDrawn="1"/>
        </p:nvPicPr>
        <p:blipFill rotWithShape="1">
          <a:blip r:embed="rId2" cstate="print">
            <a:duotone>
              <a:prstClr val="black"/>
              <a:srgbClr val="33006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47" t="2783" r="20731" b="93348"/>
          <a:stretch/>
        </p:blipFill>
        <p:spPr>
          <a:xfrm>
            <a:off x="-71553" y="-190501"/>
            <a:ext cx="9342553" cy="468161"/>
          </a:xfrm>
          <a:prstGeom prst="rect">
            <a:avLst/>
          </a:prstGeom>
        </p:spPr>
      </p:pic>
      <p:pic>
        <p:nvPicPr>
          <p:cNvPr id="17" name="Picture 9" descr="UW.Wordmark_ctr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36" y="6559739"/>
            <a:ext cx="2563813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 descr="I:\groups\gh\DGHCoreShare\Logo files\DGH logos\Color Center Global Health Logo.png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b="24883"/>
          <a:stretch/>
        </p:blipFill>
        <p:spPr bwMode="auto">
          <a:xfrm>
            <a:off x="5770884" y="6537565"/>
            <a:ext cx="2961989" cy="224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5962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015" y="5322629"/>
            <a:ext cx="6305266" cy="41092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33014" y="709686"/>
            <a:ext cx="6305267" cy="461294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3015" y="5745710"/>
            <a:ext cx="6318913" cy="3275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076E9-796C-4EB6-BD12-795CBCD72788}" type="datetime1">
              <a:rPr lang="en-US" smtClean="0"/>
              <a:t>7/22/2019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43675" y="6096000"/>
            <a:ext cx="15192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2457A0-20AE-4468-95D3-7AD74C75BC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2" name="Picture 11" descr="AngleBackground_gold_RGB.png"/>
          <p:cNvPicPr>
            <a:picLocks noChangeAspect="1"/>
          </p:cNvPicPr>
          <p:nvPr userDrawn="1"/>
        </p:nvPicPr>
        <p:blipFill rotWithShape="1">
          <a:blip r:embed="rId2" cstate="print">
            <a:duotone>
              <a:prstClr val="black"/>
              <a:srgbClr val="33006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47" t="2783" r="20731" b="93348"/>
          <a:stretch/>
        </p:blipFill>
        <p:spPr>
          <a:xfrm>
            <a:off x="-71553" y="-190501"/>
            <a:ext cx="9342553" cy="468161"/>
          </a:xfrm>
          <a:prstGeom prst="rect">
            <a:avLst/>
          </a:prstGeom>
        </p:spPr>
      </p:pic>
      <p:pic>
        <p:nvPicPr>
          <p:cNvPr id="15" name="Picture 9" descr="UW.Wordmark_ctr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36" y="6559739"/>
            <a:ext cx="2563813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I:\groups\gh\DGHCoreShare\Logo files\DGH logos\Color Center Global Health Logo.png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b="24883"/>
          <a:stretch/>
        </p:blipFill>
        <p:spPr bwMode="auto">
          <a:xfrm>
            <a:off x="5770884" y="6537565"/>
            <a:ext cx="2961989" cy="224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82786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662" y="4958812"/>
            <a:ext cx="5234750" cy="1583440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940723" y="900751"/>
            <a:ext cx="7273925" cy="1555845"/>
          </a:xfrm>
        </p:spPr>
        <p:txBody>
          <a:bodyPr/>
          <a:lstStyle>
            <a:lvl1pPr marL="0" indent="0" algn="ctr">
              <a:buNone/>
              <a:defRPr sz="4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967875" y="2647002"/>
            <a:ext cx="7192323" cy="2116066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Picture 5" descr="AngleBackground_gold_RGB.png"/>
          <p:cNvPicPr>
            <a:picLocks noChangeAspect="1"/>
          </p:cNvPicPr>
          <p:nvPr userDrawn="1"/>
        </p:nvPicPr>
        <p:blipFill rotWithShape="1">
          <a:blip r:embed="rId3" cstate="print">
            <a:duotone>
              <a:prstClr val="black"/>
              <a:srgbClr val="33006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47" t="2783" r="20731" b="93348"/>
          <a:stretch/>
        </p:blipFill>
        <p:spPr>
          <a:xfrm>
            <a:off x="-71553" y="-190501"/>
            <a:ext cx="9342553" cy="468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498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57746-149A-4F23-9378-3CC84B7DEBE8}" type="datetime1">
              <a:rPr lang="en-US" smtClean="0"/>
              <a:t>7/22/2019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43675" y="6096000"/>
            <a:ext cx="15192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A554FB-21BF-49ED-AAD7-E3060B8FCA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1" name="Picture 10" descr="AngleBackground_gold_RGB.png"/>
          <p:cNvPicPr>
            <a:picLocks noChangeAspect="1"/>
          </p:cNvPicPr>
          <p:nvPr userDrawn="1"/>
        </p:nvPicPr>
        <p:blipFill rotWithShape="1">
          <a:blip r:embed="rId2" cstate="print">
            <a:duotone>
              <a:prstClr val="black"/>
              <a:srgbClr val="33006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47" t="2783" r="20731" b="93348"/>
          <a:stretch/>
        </p:blipFill>
        <p:spPr>
          <a:xfrm>
            <a:off x="-71553" y="-190501"/>
            <a:ext cx="9342553" cy="468161"/>
          </a:xfrm>
          <a:prstGeom prst="rect">
            <a:avLst/>
          </a:prstGeom>
        </p:spPr>
      </p:pic>
      <p:pic>
        <p:nvPicPr>
          <p:cNvPr id="12" name="Picture 9" descr="UW.Wordmark_ctr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36" y="6559739"/>
            <a:ext cx="2563813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49248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1"/>
            <a:ext cx="20574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410201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787F9-6B53-4999-9D48-62261BF59D53}" type="datetime1">
              <a:rPr lang="en-US" smtClean="0"/>
              <a:t>7/22/2019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43675" y="6096000"/>
            <a:ext cx="15192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CFCBCF-2AE8-4B32-B828-1FC0595851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9" descr="UW.Wordmark_ctr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66700"/>
            <a:ext cx="2563813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5786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6820-01D1-451D-82F7-900F72F6BA37}" type="datetimeFigureOut">
              <a:rPr lang="en-US" smtClean="0"/>
              <a:pPr/>
              <a:t>7/22/2019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60729-F2AC-4896-BFD1-731765C795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6820-01D1-451D-82F7-900F72F6BA37}" type="datetimeFigureOut">
              <a:rPr lang="en-US" smtClean="0"/>
              <a:pPr/>
              <a:t>7/22/2019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60729-F2AC-4896-BFD1-731765C795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6820-01D1-451D-82F7-900F72F6BA37}" type="datetimeFigureOut">
              <a:rPr lang="en-US" smtClean="0"/>
              <a:pPr/>
              <a:t>7/22/2019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60729-F2AC-4896-BFD1-731765C795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6820-01D1-451D-82F7-900F72F6BA37}" type="datetimeFigureOut">
              <a:rPr lang="en-US" smtClean="0"/>
              <a:pPr/>
              <a:t>7/22/2019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60729-F2AC-4896-BFD1-731765C795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6820-01D1-451D-82F7-900F72F6BA37}" type="datetimeFigureOut">
              <a:rPr lang="en-US" smtClean="0"/>
              <a:pPr/>
              <a:t>7/22/2019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60729-F2AC-4896-BFD1-731765C795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6820-01D1-451D-82F7-900F72F6BA37}" type="datetimeFigureOut">
              <a:rPr lang="en-US" smtClean="0"/>
              <a:pPr/>
              <a:t>7/22/2019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60729-F2AC-4896-BFD1-731765C795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6820-01D1-451D-82F7-900F72F6BA37}" type="datetimeFigureOut">
              <a:rPr lang="en-US" smtClean="0"/>
              <a:pPr/>
              <a:t>7/22/2019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60729-F2AC-4896-BFD1-731765C795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16820-01D1-451D-82F7-900F72F6BA37}" type="datetimeFigureOut">
              <a:rPr lang="en-US" smtClean="0"/>
              <a:pPr/>
              <a:t>7/22/2019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60729-F2AC-4896-BFD1-731765C7950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5334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76400"/>
            <a:ext cx="82296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47675" y="60960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12BC2420-009E-4C16-97BA-DABCFDDDFCF0}" type="datetime1">
              <a:rPr lang="en-US" smtClean="0"/>
              <a:t>7/22/2019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14675" y="609600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3675" y="60960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119B4D67-1F24-4F89-BE14-DF1A96E47214}" type="slidenum">
              <a:rPr lang="en-US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5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</p:sldLayoutIdLst>
  <p:hf sldNum="0"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ksherr@uw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199" y="1905000"/>
            <a:ext cx="7772400" cy="631825"/>
          </a:xfrm>
        </p:spPr>
        <p:txBody>
          <a:bodyPr/>
          <a:lstStyle/>
          <a:p>
            <a:br>
              <a:rPr lang="en-US" sz="3200" dirty="0"/>
            </a:br>
            <a:br>
              <a:rPr lang="en-US" sz="3200" dirty="0"/>
            </a:br>
            <a:r>
              <a:rPr lang="en-US" sz="3200" b="1" dirty="0"/>
              <a:t>Embedded implementation science to enhance the relevance of effectiveness trials for structural interventions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886200"/>
            <a:ext cx="6400800" cy="1331539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Kenneth Sherr</a:t>
            </a:r>
          </a:p>
          <a:p>
            <a:r>
              <a:rPr lang="en-US" sz="1800" dirty="0">
                <a:hlinkClick r:id="rId3"/>
              </a:rPr>
              <a:t>ksherr@uw.edu</a:t>
            </a:r>
            <a:r>
              <a:rPr lang="en-US" sz="1800" dirty="0"/>
              <a:t> </a:t>
            </a:r>
            <a:endParaRPr lang="en-US" sz="20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0E74BF-319D-4B8A-B5EB-88ED6BE08B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57" y="5461434"/>
            <a:ext cx="4445643" cy="13965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FF1298E-E524-4207-ABF9-A4A14B868333}"/>
              </a:ext>
            </a:extLst>
          </p:cNvPr>
          <p:cNvSpPr txBox="1"/>
          <p:nvPr/>
        </p:nvSpPr>
        <p:spPr>
          <a:xfrm>
            <a:off x="6248400" y="5461434"/>
            <a:ext cx="2667000" cy="13315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828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56B51-92C0-4893-921D-699691D38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Qualitative Analysis Guided by the Consolidated Framework for Implementation Research (CFIR)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CF2287F-3FE8-4050-B1DC-6683A6680D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Intent was to:</a:t>
            </a:r>
          </a:p>
          <a:p>
            <a:pPr lvl="1"/>
            <a:r>
              <a:rPr lang="en-US" dirty="0"/>
              <a:t>Define SAIA core and adaptable components </a:t>
            </a:r>
          </a:p>
          <a:p>
            <a:pPr lvl="1"/>
            <a:r>
              <a:rPr lang="en-US" dirty="0"/>
              <a:t>Explain heterogeneity of observed SAIA results between facilities</a:t>
            </a:r>
          </a:p>
          <a:p>
            <a:pPr marL="0" indent="0">
              <a:buNone/>
            </a:pPr>
            <a:r>
              <a:rPr lang="en-US" dirty="0"/>
              <a:t>Approach:</a:t>
            </a:r>
          </a:p>
          <a:p>
            <a:pPr lvl="1"/>
            <a:r>
              <a:rPr lang="en-US" dirty="0"/>
              <a:t>6 focus group discussions at 6 study clinics (1 high, 1 low performing per country)</a:t>
            </a:r>
          </a:p>
          <a:p>
            <a:pPr lvl="1"/>
            <a:r>
              <a:rPr lang="en-US" dirty="0"/>
              <a:t>Interviews with study staff and health system managers</a:t>
            </a:r>
          </a:p>
          <a:p>
            <a:pPr lvl="1"/>
            <a:r>
              <a:rPr lang="en-US" dirty="0"/>
              <a:t>“Outer setting” domain collected prospectively </a:t>
            </a:r>
            <a:r>
              <a:rPr lang="en-US" i="1" dirty="0"/>
              <a:t>via</a:t>
            </a:r>
            <a:r>
              <a:rPr lang="en-US" dirty="0"/>
              <a:t> secular events monitoring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6AAE57-F061-4347-A0EB-41A6798A646B}"/>
              </a:ext>
            </a:extLst>
          </p:cNvPr>
          <p:cNvSpPr txBox="1"/>
          <p:nvPr/>
        </p:nvSpPr>
        <p:spPr>
          <a:xfrm>
            <a:off x="0" y="6237842"/>
            <a:ext cx="902117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Gimbel, </a:t>
            </a:r>
            <a:r>
              <a:rPr lang="en-US" sz="1100" i="1" dirty="0"/>
              <a:t>et al. </a:t>
            </a:r>
            <a:r>
              <a:rPr lang="en-US" sz="1100" dirty="0"/>
              <a:t>Evaluation of a Systems Analysis and Improvement Approach to Optimize Prevention of Mother-To-Child Transmission of HIV Using the Consolidated Framework for Implementation Research. </a:t>
            </a:r>
            <a:r>
              <a:rPr lang="en-US" sz="1100" i="1" dirty="0"/>
              <a:t>JAIDS</a:t>
            </a:r>
            <a:r>
              <a:rPr lang="en-US" sz="1100" dirty="0"/>
              <a:t> 2016. </a:t>
            </a:r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8036681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SAIA-SCALE </a:t>
            </a:r>
            <a:r>
              <a:rPr lang="en-US" sz="2800" dirty="0"/>
              <a:t>(R01MH113435)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495800"/>
          </a:xfrm>
        </p:spPr>
        <p:txBody>
          <a:bodyPr>
            <a:normAutofit/>
          </a:bodyPr>
          <a:lstStyle/>
          <a:p>
            <a:r>
              <a:rPr lang="en-US" sz="2400" dirty="0"/>
              <a:t>Goal: develop a dissemination and implementation model for the SAIA intervention (SAIA-SCALE) that is </a:t>
            </a:r>
            <a:r>
              <a:rPr lang="en-US" sz="2400" u="sng" dirty="0"/>
              <a:t>delivered by district maternal and child health (MCH) supervisors</a:t>
            </a:r>
            <a:r>
              <a:rPr lang="en-US" sz="2400" dirty="0"/>
              <a:t> (rather than research nurses), to serve as a foundation for further scale-up</a:t>
            </a:r>
          </a:p>
          <a:p>
            <a:r>
              <a:rPr lang="en-US" sz="2400" dirty="0"/>
              <a:t>Application of IS methods:</a:t>
            </a:r>
          </a:p>
          <a:p>
            <a:pPr lvl="1"/>
            <a:r>
              <a:rPr lang="en-US" sz="2000" dirty="0"/>
              <a:t>RE-AIM to structure the summative evaluation</a:t>
            </a:r>
          </a:p>
          <a:p>
            <a:pPr lvl="1"/>
            <a:r>
              <a:rPr lang="en-US" sz="2000" dirty="0"/>
              <a:t>CFIR to describe/unpack implementation</a:t>
            </a:r>
          </a:p>
          <a:p>
            <a:pPr lvl="1"/>
            <a:r>
              <a:rPr lang="en-US" sz="2000" dirty="0"/>
              <a:t>Multiple organizational readiness scales to identify determinants of adoption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858" y="5157192"/>
            <a:ext cx="7888283" cy="155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3197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500" y="0"/>
            <a:ext cx="8229600" cy="930455"/>
          </a:xfrm>
        </p:spPr>
        <p:txBody>
          <a:bodyPr/>
          <a:lstStyle/>
          <a:p>
            <a:r>
              <a:rPr lang="en-US" dirty="0"/>
              <a:t>In Sum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072" y="1143000"/>
            <a:ext cx="8518728" cy="54458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Implementation science methods embedded in effectiveness trials of structural interventions explain the </a:t>
            </a:r>
            <a:r>
              <a:rPr lang="en-US" i="1" dirty="0"/>
              <a:t>how </a:t>
            </a:r>
            <a:r>
              <a:rPr lang="en-US" dirty="0"/>
              <a:t>and </a:t>
            </a:r>
            <a:r>
              <a:rPr lang="en-US" i="1" dirty="0"/>
              <a:t>why </a:t>
            </a:r>
            <a:r>
              <a:rPr lang="en-US" dirty="0"/>
              <a:t>of observed results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2997200"/>
            <a:ext cx="5188146" cy="3804234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66D79CB-E0A7-48FF-9F0F-64E244B06A13}"/>
              </a:ext>
            </a:extLst>
          </p:cNvPr>
          <p:cNvSpPr txBox="1">
            <a:spLocks/>
          </p:cNvSpPr>
          <p:nvPr/>
        </p:nvSpPr>
        <p:spPr>
          <a:xfrm>
            <a:off x="193472" y="2971800"/>
            <a:ext cx="3991098" cy="51390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Context is not a nuisance variable</a:t>
            </a:r>
          </a:p>
          <a:p>
            <a:r>
              <a:rPr lang="en-US" sz="2800" dirty="0"/>
              <a:t>Variation in practice and observed impact across implementation units is an entry point to unpacking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4031871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280" y="21220"/>
            <a:ext cx="8229600" cy="1143000"/>
          </a:xfrm>
        </p:spPr>
        <p:txBody>
          <a:bodyPr/>
          <a:lstStyle/>
          <a:p>
            <a:r>
              <a:rPr lang="en-US" dirty="0"/>
              <a:t>Taking a Systems Perspective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120" y="1164221"/>
            <a:ext cx="8229600" cy="180758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8947F8-2041-4150-B5C0-27F1F77FB0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485" y="2369209"/>
            <a:ext cx="7085189" cy="3480444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12A71AE4-1D5D-48BE-A026-75BF8F081D6C}"/>
              </a:ext>
            </a:extLst>
          </p:cNvPr>
          <p:cNvSpPr/>
          <p:nvPr/>
        </p:nvSpPr>
        <p:spPr>
          <a:xfrm>
            <a:off x="152400" y="1524000"/>
            <a:ext cx="8839200" cy="500412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45682E-023D-4A03-BF57-668E3C9BFB9D}"/>
              </a:ext>
            </a:extLst>
          </p:cNvPr>
          <p:cNvSpPr txBox="1"/>
          <p:nvPr/>
        </p:nvSpPr>
        <p:spPr>
          <a:xfrm>
            <a:off x="3314700" y="1714068"/>
            <a:ext cx="251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CONTEXT</a:t>
            </a:r>
          </a:p>
        </p:txBody>
      </p:sp>
    </p:spTree>
    <p:extLst>
      <p:ext uri="{BB962C8B-B14F-4D97-AF65-F5344CB8AC3E}">
        <p14:creationId xmlns:p14="http://schemas.microsoft.com/office/powerpoint/2010/main" val="2350012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589" y="152401"/>
            <a:ext cx="5737538" cy="59737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Systems Analysis and Improvement Approach (SAIA): Package of systems engineering tools to optimize complex systems</a:t>
            </a:r>
            <a:br>
              <a:rPr lang="en-US" u="sng" dirty="0"/>
            </a:br>
            <a:br>
              <a:rPr lang="en-US" u="sng" dirty="0"/>
            </a:br>
            <a:r>
              <a:rPr lang="en-US" sz="3200" u="sng" dirty="0"/>
              <a:t>Step 1: </a:t>
            </a:r>
            <a:r>
              <a:rPr lang="en-US" sz="3200" dirty="0"/>
              <a:t>Cascade Analysis Tool (PCAT) application to identify high-yield steps for optimization</a:t>
            </a:r>
            <a:endParaRPr lang="en-US" dirty="0"/>
          </a:p>
        </p:txBody>
      </p:sp>
      <p:pic>
        <p:nvPicPr>
          <p:cNvPr id="6" name="Picture 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98082" y="0"/>
            <a:ext cx="274591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09F9AFD-C394-406A-9B5A-CD2C5F066815}"/>
              </a:ext>
            </a:extLst>
          </p:cNvPr>
          <p:cNvSpPr txBox="1"/>
          <p:nvPr/>
        </p:nvSpPr>
        <p:spPr>
          <a:xfrm>
            <a:off x="0" y="6126163"/>
            <a:ext cx="6019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Gimbel, </a:t>
            </a:r>
            <a:r>
              <a:rPr lang="en-US" sz="1400" i="1" dirty="0"/>
              <a:t>et al</a:t>
            </a:r>
            <a:r>
              <a:rPr lang="en-US" sz="1400" dirty="0"/>
              <a:t>. The prevention of mother-to-child transmission of HIV cascade analysis tool: supporting health managers to improve facility-level service delivery. 2014.</a:t>
            </a:r>
          </a:p>
        </p:txBody>
      </p:sp>
    </p:spTree>
    <p:extLst>
      <p:ext uri="{BB962C8B-B14F-4D97-AF65-F5344CB8AC3E}">
        <p14:creationId xmlns:p14="http://schemas.microsoft.com/office/powerpoint/2010/main" val="1171432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8B629-ECB1-467B-B723-4799EB40F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4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u="sng" dirty="0"/>
              <a:t>Step 2: </a:t>
            </a:r>
            <a:r>
              <a:rPr lang="en-US" sz="3200" dirty="0"/>
              <a:t>Flow Mapping to Identify Waste/Bottlenecks, and Visualize System Reorganization</a:t>
            </a:r>
            <a:br>
              <a:rPr lang="en-US" sz="3200" dirty="0"/>
            </a:br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4146E8-0D56-48F3-A207-3379FA436E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640" y="1716679"/>
            <a:ext cx="6892719" cy="4697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093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372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u="sng" dirty="0"/>
              <a:t>Step 3: </a:t>
            </a:r>
            <a:r>
              <a:rPr lang="en-US" dirty="0"/>
              <a:t>Continuous Quality Improvement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38232"/>
            <a:ext cx="5029200" cy="4467367"/>
          </a:xfrm>
        </p:spPr>
        <p:txBody>
          <a:bodyPr>
            <a:normAutofit/>
          </a:bodyPr>
          <a:lstStyle/>
          <a:p>
            <a:pPr marL="514350" indent="-514350"/>
            <a:r>
              <a:rPr lang="en-US" dirty="0"/>
              <a:t>Define &amp; implement facility-specific workflow adaptations </a:t>
            </a:r>
          </a:p>
          <a:p>
            <a:pPr marL="514350" indent="-514350"/>
            <a:r>
              <a:rPr lang="en-US" dirty="0"/>
              <a:t>Monitor changes in performance; initiate additional iterations </a:t>
            </a:r>
          </a:p>
          <a:p>
            <a:pPr marL="514350" indent="-514350"/>
            <a:r>
              <a:rPr lang="en-US" dirty="0"/>
              <a:t>Repeat analysis and improvement cycle</a:t>
            </a:r>
          </a:p>
          <a:p>
            <a:pPr marL="514350" indent="-514350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4DFC6E-E964-42AF-918F-1A90CABC33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119" y="2238232"/>
            <a:ext cx="3011681" cy="4306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918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SAIA Trial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4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+mj-lt"/>
              </a:rPr>
              <a:t>Cluster RCT to assess effectiveness of SAIA on </a:t>
            </a:r>
            <a:r>
              <a:rPr lang="en-US" sz="2800" dirty="0" err="1">
                <a:latin typeface="+mj-lt"/>
              </a:rPr>
              <a:t>pMTCT</a:t>
            </a:r>
            <a:r>
              <a:rPr lang="en-US" sz="2800" dirty="0">
                <a:latin typeface="+mj-lt"/>
              </a:rPr>
              <a:t> service measures in 18 intervention/18 comparison facilities in </a:t>
            </a:r>
            <a:r>
              <a:rPr lang="en-US" sz="2800" dirty="0"/>
              <a:t>Côte d’Ivoire, Kenya and Mozambique</a:t>
            </a:r>
            <a:endParaRPr lang="en-US" sz="2800" dirty="0">
              <a:latin typeface="+mj-lt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26083AE-9979-416A-B6E7-2E74582FA5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4165348"/>
              </p:ext>
            </p:extLst>
          </p:nvPr>
        </p:nvGraphicFramePr>
        <p:xfrm>
          <a:off x="457200" y="3200400"/>
          <a:ext cx="8382000" cy="1666051"/>
        </p:xfrm>
        <a:graphic>
          <a:graphicData uri="http://schemas.openxmlformats.org/drawingml/2006/table">
            <a:tbl>
              <a:tblPr/>
              <a:tblGrid>
                <a:gridCol w="27659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160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709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08710" algn="ctr"/>
                        </a:tabLst>
                      </a:pPr>
                      <a:r>
                        <a:rPr lang="en-US" sz="1600" b="1" dirty="0">
                          <a:latin typeface="Arial"/>
                          <a:ea typeface="Calibri"/>
                          <a:cs typeface="Arial"/>
                        </a:rPr>
                        <a:t>Indicator	</a:t>
                      </a:r>
                      <a:endParaRPr lang="en-US" sz="18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1472" marR="61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Arial"/>
                          <a:ea typeface="Calibri"/>
                          <a:cs typeface="Arial"/>
                        </a:rPr>
                        <a:t>Numerator/Denominator</a:t>
                      </a:r>
                      <a:endParaRPr lang="en-US" sz="18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1472" marR="61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772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>
                          <a:latin typeface="Arial"/>
                          <a:ea typeface="Calibri"/>
                          <a:cs typeface="Arial"/>
                        </a:rPr>
                        <a:t>Uptake of HIV counseling and</a:t>
                      </a:r>
                      <a:r>
                        <a:rPr lang="en-US" sz="1400" baseline="0" dirty="0">
                          <a:latin typeface="Arial"/>
                          <a:ea typeface="Calibri"/>
                          <a:cs typeface="Arial"/>
                        </a:rPr>
                        <a:t> </a:t>
                      </a:r>
                      <a:r>
                        <a:rPr lang="en-US" sz="1400" dirty="0">
                          <a:latin typeface="Arial"/>
                          <a:ea typeface="Calibri"/>
                          <a:cs typeface="Arial"/>
                        </a:rPr>
                        <a:t>testing</a:t>
                      </a:r>
                      <a:endParaRPr lang="en-US" sz="18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1472" marR="61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/>
                          <a:ea typeface="Calibri"/>
                          <a:cs typeface="Arial"/>
                        </a:rPr>
                        <a:t># women counseled and tested for HIV in their first ANC visit/# first ANC visits</a:t>
                      </a:r>
                      <a:endParaRPr lang="en-US" sz="18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1472" marR="61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4159">
                <a:tc>
                  <a:txBody>
                    <a:bodyPr/>
                    <a:lstStyle/>
                    <a:p>
                      <a:pPr marL="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>
                          <a:latin typeface="Arial"/>
                          <a:ea typeface="Calibri"/>
                          <a:cs typeface="Arial"/>
                        </a:rPr>
                        <a:t>Use of appropriate ARVs in pregnancy </a:t>
                      </a:r>
                      <a:endParaRPr lang="en-US" sz="18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1472" marR="61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/>
                          <a:ea typeface="Calibri"/>
                          <a:cs typeface="Arial"/>
                        </a:rPr>
                        <a:t># HIV-infected pregnant women starting AZT prophylaxis or ART /# women testing HIV-positive in ANC 3 months previously</a:t>
                      </a:r>
                      <a:endParaRPr lang="en-US" sz="18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1472" marR="61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772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>
                          <a:latin typeface="Arial"/>
                          <a:ea typeface="Calibri"/>
                          <a:cs typeface="Arial"/>
                        </a:rPr>
                        <a:t>Infant HIV determination</a:t>
                      </a:r>
                      <a:endParaRPr lang="en-US" sz="18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1472" marR="61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/>
                          <a:ea typeface="Calibri"/>
                          <a:cs typeface="Arial"/>
                        </a:rPr>
                        <a:t># infants &lt;6 weeks of age receiving a </a:t>
                      </a:r>
                      <a:r>
                        <a:rPr lang="en-US" sz="1400" dirty="0" err="1">
                          <a:latin typeface="Arial"/>
                          <a:ea typeface="Calibri"/>
                          <a:cs typeface="Arial"/>
                        </a:rPr>
                        <a:t>PCR</a:t>
                      </a:r>
                      <a:r>
                        <a:rPr lang="en-US" sz="1400" dirty="0">
                          <a:latin typeface="Arial"/>
                          <a:ea typeface="Calibri"/>
                          <a:cs typeface="Arial"/>
                        </a:rPr>
                        <a:t> test/# women testing HIV-positive in ANC 5 months previously</a:t>
                      </a:r>
                      <a:endParaRPr lang="en-US" sz="18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1472" marR="61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77F80C3-A0AA-4899-9CE8-3EA956C9133C}"/>
              </a:ext>
            </a:extLst>
          </p:cNvPr>
          <p:cNvSpPr txBox="1"/>
          <p:nvPr/>
        </p:nvSpPr>
        <p:spPr>
          <a:xfrm>
            <a:off x="61415" y="5903893"/>
            <a:ext cx="90211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Sherr, </a:t>
            </a:r>
            <a:r>
              <a:rPr lang="en-US" sz="1400" i="1" dirty="0"/>
              <a:t>et al</a:t>
            </a:r>
            <a:r>
              <a:rPr lang="en-US" sz="1400" dirty="0"/>
              <a:t>. Systems analysis and improvement to optimize </a:t>
            </a:r>
            <a:r>
              <a:rPr lang="en-US" sz="1400" dirty="0" err="1"/>
              <a:t>pMTCT</a:t>
            </a:r>
            <a:r>
              <a:rPr lang="en-US" sz="1400" dirty="0"/>
              <a:t> (SAIA): a cluster randomized trial. </a:t>
            </a:r>
            <a:r>
              <a:rPr lang="en-US" sz="1400" i="1" dirty="0"/>
              <a:t>Implementation Science</a:t>
            </a:r>
            <a:r>
              <a:rPr lang="en-US" sz="1400" dirty="0"/>
              <a:t>. 2014.</a:t>
            </a:r>
          </a:p>
          <a:p>
            <a:r>
              <a:rPr lang="en-US" sz="1400" dirty="0" err="1"/>
              <a:t>Rustagi</a:t>
            </a:r>
            <a:r>
              <a:rPr lang="en-US" sz="1400" dirty="0"/>
              <a:t>, </a:t>
            </a:r>
            <a:r>
              <a:rPr lang="en-US" sz="1400" i="1" dirty="0"/>
              <a:t>et al. </a:t>
            </a:r>
            <a:r>
              <a:rPr lang="en-US" sz="1400" dirty="0"/>
              <a:t>Impact of a systems engineering intervention on PMTCT service delivery in Cote </a:t>
            </a:r>
            <a:r>
              <a:rPr lang="en-US" sz="1400" dirty="0" err="1"/>
              <a:t>d’ivoire</a:t>
            </a:r>
            <a:r>
              <a:rPr lang="en-US" sz="1400" dirty="0"/>
              <a:t>, Kenya  and Mozambique. </a:t>
            </a:r>
            <a:r>
              <a:rPr lang="en-US" sz="1400" i="1" dirty="0"/>
              <a:t>JAIDS</a:t>
            </a:r>
            <a:r>
              <a:rPr lang="en-US" sz="1400" dirty="0"/>
              <a:t>. 2016 </a:t>
            </a:r>
          </a:p>
        </p:txBody>
      </p:sp>
    </p:spTree>
    <p:extLst>
      <p:ext uri="{BB962C8B-B14F-4D97-AF65-F5344CB8AC3E}">
        <p14:creationId xmlns:p14="http://schemas.microsoft.com/office/powerpoint/2010/main" val="3777591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364" y="132242"/>
            <a:ext cx="8363272" cy="1143000"/>
          </a:xfrm>
        </p:spPr>
        <p:txBody>
          <a:bodyPr/>
          <a:lstStyle/>
          <a:p>
            <a:r>
              <a:rPr lang="en-US" sz="4200" dirty="0"/>
              <a:t>Results: HIV-exposed Infant Screening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2128496"/>
              </p:ext>
            </p:extLst>
          </p:nvPr>
        </p:nvGraphicFramePr>
        <p:xfrm>
          <a:off x="457200" y="2119347"/>
          <a:ext cx="7874084" cy="35280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5441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41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4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65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49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549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54986">
                  <a:extLst>
                    <a:ext uri="{9D8B030D-6E8A-4147-A177-3AD203B41FA5}">
                      <a16:colId xmlns:a16="http://schemas.microsoft.com/office/drawing/2014/main" val="37984438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Calibri"/>
                          <a:cs typeface="Calibri"/>
                        </a:rPr>
                        <a:t>Mean change</a:t>
                      </a:r>
                    </a:p>
                  </a:txBody>
                  <a:tcPr marL="12700" marR="12700" marT="1270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Calibri"/>
                          <a:cs typeface="Calibri"/>
                        </a:rPr>
                        <a:t>95% CI</a:t>
                      </a:r>
                    </a:p>
                  </a:txBody>
                  <a:tcPr marL="12700" marR="12700" marT="1270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Calibri"/>
                          <a:cs typeface="Calibri"/>
                        </a:rPr>
                        <a:t>P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effectLst/>
                          <a:latin typeface="Calibri"/>
                          <a:cs typeface="Calibri"/>
                        </a:rPr>
                        <a:t>Overall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effectLst/>
                          <a:latin typeface="Calibri"/>
                          <a:cs typeface="Calibri"/>
                        </a:rPr>
                        <a:t>Control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Calibri"/>
                          <a:cs typeface="Calibri"/>
                        </a:rPr>
                        <a:t>17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Calibri"/>
                          <a:cs typeface="Calibri"/>
                        </a:rPr>
                        <a:t>0.7%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Calibri"/>
                          <a:cs typeface="Calibri"/>
                        </a:rPr>
                        <a:t>-12.9%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Calibri"/>
                          <a:cs typeface="Calibri"/>
                        </a:rPr>
                        <a:t>14.4%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Calibri"/>
                          <a:cs typeface="Calibri"/>
                        </a:rPr>
                        <a:t>0.25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9019986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effectLst/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effectLst/>
                          <a:latin typeface="Calibri"/>
                          <a:cs typeface="Calibri"/>
                        </a:rPr>
                        <a:t>Intervention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Calibri"/>
                          <a:cs typeface="Calibri"/>
                        </a:rPr>
                        <a:t>17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Calibri"/>
                          <a:cs typeface="Calibri"/>
                        </a:rPr>
                        <a:t>11.6%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Calibri"/>
                          <a:cs typeface="Calibri"/>
                        </a:rPr>
                        <a:t>2.6%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Calibri"/>
                          <a:cs typeface="Calibri"/>
                        </a:rPr>
                        <a:t>25.7%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effectLst/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3311901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effectLst/>
                          <a:latin typeface="Calibri"/>
                          <a:cs typeface="Calibri"/>
                        </a:rPr>
                        <a:t>Côte d'Ivoire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effectLst/>
                          <a:latin typeface="Calibri"/>
                          <a:cs typeface="Calibri"/>
                        </a:rPr>
                        <a:t>Control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Calibri"/>
                          <a:cs typeface="Calibri"/>
                        </a:rPr>
                        <a:t>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Calibri"/>
                          <a:cs typeface="Calibri"/>
                        </a:rPr>
                        <a:t>3.2%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Calibri"/>
                          <a:cs typeface="Calibri"/>
                        </a:rPr>
                        <a:t>-25.4%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Calibri"/>
                          <a:cs typeface="Calibri"/>
                        </a:rPr>
                        <a:t>31.7%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Calibri"/>
                          <a:cs typeface="Calibri"/>
                        </a:rPr>
                        <a:t>0.57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Calibri"/>
                          <a:cs typeface="Calibri"/>
                        </a:rPr>
                        <a:t>Intervention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Calibri"/>
                          <a:cs typeface="Calibri"/>
                        </a:rPr>
                        <a:t>5*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Calibri"/>
                          <a:cs typeface="Calibri"/>
                        </a:rPr>
                        <a:t>15.2%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Calibri"/>
                          <a:cs typeface="Calibri"/>
                        </a:rPr>
                        <a:t>-34.7%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Calibri"/>
                          <a:cs typeface="Calibri"/>
                        </a:rPr>
                        <a:t>65.1%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effectLst/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effectLst/>
                          <a:latin typeface="Calibri"/>
                          <a:cs typeface="Calibri"/>
                        </a:rPr>
                        <a:t>Kenya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effectLst/>
                          <a:latin typeface="Calibri"/>
                          <a:cs typeface="Calibri"/>
                        </a:rPr>
                        <a:t>Control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Calibri"/>
                          <a:cs typeface="Calibri"/>
                        </a:rPr>
                        <a:t>5**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Calibri"/>
                          <a:cs typeface="Calibri"/>
                        </a:rPr>
                        <a:t>-5.8%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Calibri"/>
                          <a:cs typeface="Calibri"/>
                        </a:rPr>
                        <a:t>-53.6%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Calibri"/>
                          <a:cs typeface="Calibri"/>
                        </a:rPr>
                        <a:t>42.1%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Calibri"/>
                          <a:cs typeface="Calibri"/>
                        </a:rPr>
                        <a:t>0.88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Calibri"/>
                          <a:cs typeface="Calibri"/>
                        </a:rPr>
                        <a:t>Intervention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Calibri"/>
                          <a:cs typeface="Calibri"/>
                        </a:rPr>
                        <a:t>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Calibri"/>
                          <a:cs typeface="Calibri"/>
                        </a:rPr>
                        <a:t>-2.9%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Calibri"/>
                          <a:cs typeface="Calibri"/>
                        </a:rPr>
                        <a:t>-27.7%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Calibri"/>
                          <a:cs typeface="Calibri"/>
                        </a:rPr>
                        <a:t>21.8%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effectLst/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effectLst/>
                          <a:latin typeface="Calibri"/>
                          <a:cs typeface="Calibri"/>
                        </a:rPr>
                        <a:t>Mozambique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effectLst/>
                          <a:latin typeface="Calibri"/>
                          <a:cs typeface="Calibri"/>
                        </a:rPr>
                        <a:t>Control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Calibri"/>
                          <a:cs typeface="Calibri"/>
                        </a:rPr>
                        <a:t>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Calibri"/>
                          <a:cs typeface="Calibri"/>
                        </a:rPr>
                        <a:t>3.7%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Calibri"/>
                          <a:cs typeface="Calibri"/>
                        </a:rPr>
                        <a:t>-13.1%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Calibri"/>
                          <a:cs typeface="Calibri"/>
                        </a:rPr>
                        <a:t>20.6%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Calibri"/>
                          <a:cs typeface="Calibri"/>
                        </a:rPr>
                        <a:t>0.04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Calibri"/>
                          <a:cs typeface="Calibri"/>
                        </a:rPr>
                        <a:t>Intervention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Calibri"/>
                          <a:cs typeface="Calibri"/>
                        </a:rPr>
                        <a:t>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Calibri"/>
                          <a:cs typeface="Calibri"/>
                        </a:rPr>
                        <a:t>23.1%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Calibri"/>
                          <a:cs typeface="Calibri"/>
                        </a:rPr>
                        <a:t>10.3%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Calibri"/>
                          <a:cs typeface="Calibri"/>
                        </a:rPr>
                        <a:t>35.8%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effectLst/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474512" y="1275242"/>
            <a:ext cx="78740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Mean (95% CI) change in HIV PCR screening coverage among HIV-exposed infants  by 2 months of age from baseline to </a:t>
            </a:r>
            <a:r>
              <a:rPr lang="en-US" b="1" dirty="0" err="1"/>
              <a:t>endline</a:t>
            </a:r>
            <a:r>
              <a:rPr lang="en-US" b="1" dirty="0"/>
              <a:t> periods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5953175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Baseline period = September 2013 – January 2014. Endline period = January–March 2015. </a:t>
            </a:r>
          </a:p>
          <a:p>
            <a:r>
              <a:rPr lang="en-US" sz="1400" dirty="0"/>
              <a:t>* 1 site had 0 infants who needed HEI during both the baseline and </a:t>
            </a:r>
            <a:r>
              <a:rPr lang="en-US" sz="1400" dirty="0" err="1"/>
              <a:t>endline</a:t>
            </a:r>
            <a:r>
              <a:rPr lang="en-US" sz="1400" dirty="0"/>
              <a:t> periods, so outcome 3 could not be calculated. ** 1 site did not offer infant testing until July 2014, so baseline estimates cannot be calculated.</a:t>
            </a:r>
          </a:p>
        </p:txBody>
      </p:sp>
    </p:spTree>
    <p:extLst>
      <p:ext uri="{BB962C8B-B14F-4D97-AF65-F5344CB8AC3E}">
        <p14:creationId xmlns:p14="http://schemas.microsoft.com/office/powerpoint/2010/main" val="1256888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56B51-92C0-4893-921D-699691D38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018"/>
            <a:ext cx="8229600" cy="954107"/>
          </a:xfrm>
        </p:spPr>
        <p:txBody>
          <a:bodyPr>
            <a:noAutofit/>
          </a:bodyPr>
          <a:lstStyle/>
          <a:p>
            <a:r>
              <a:rPr lang="en-US" sz="3600" dirty="0"/>
              <a:t>Results: # SAIA cycles by country (&gt;80% deemed ‘successful’ by facility staff)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DE23C6-C392-45E5-BACE-5FB7397A70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905000"/>
            <a:ext cx="8229600" cy="4793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388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449" y="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Results: Modifications Tested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47353" y="1273891"/>
          <a:ext cx="8401791" cy="54119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05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05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05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6033">
                <a:tc>
                  <a:txBody>
                    <a:bodyPr/>
                    <a:lstStyle/>
                    <a:p>
                      <a:r>
                        <a:rPr lang="en-US" dirty="0"/>
                        <a:t>Type of Change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Specific Example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Process</a:t>
                      </a:r>
                      <a:r>
                        <a:rPr lang="en-US" baseline="0" dirty="0"/>
                        <a:t> Improvement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08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1. Service reorganization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CD4 blood draws changed from daily to weekly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HIV+ mothers with CD4 increased from 26% to 56%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08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2. Expand patient knowledge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Maternity tours provided to ANC patients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16% increase in institutional births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08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3. Improve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communication across the health care team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ANC nurses pick up lab results instead of waiting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Lab return time reduced from 6 weeks to 10 days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015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4. Improve data &amp; its 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@shift change, head nurse cross checks pharmacy and maternity registries on infant ARV administration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54% to 88% increase in correct administration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018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5. Introduce new interventions (norms, treatments, modalities, technologies)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(Re)test women with no test or &gt;3 months prior HIV test, in Family Planning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98-fold increase in testing after initial ANC screening</a:t>
                      </a:r>
                      <a:r>
                        <a:rPr lang="en-US" baseline="0" dirty="0"/>
                        <a:t> (</a:t>
                      </a:r>
                      <a:r>
                        <a:rPr lang="en-US" dirty="0"/>
                        <a:t>limited impact on identification of HIV+ women)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11571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Custom 2">
      <a:dk1>
        <a:srgbClr val="3F315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W Branding">
      <a:majorFont>
        <a:latin typeface="Helvetic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6899</TotalTime>
  <Words>845</Words>
  <Application>Microsoft Office PowerPoint</Application>
  <PresentationFormat>On-screen Show (4:3)</PresentationFormat>
  <Paragraphs>132</Paragraphs>
  <Slides>12</Slides>
  <Notes>9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Helvetica</vt:lpstr>
      <vt:lpstr>Office Theme</vt:lpstr>
      <vt:lpstr>1_Office Theme</vt:lpstr>
      <vt:lpstr>  Embedded implementation science to enhance the relevance of effectiveness trials for structural interventions</vt:lpstr>
      <vt:lpstr>Taking a Systems Perspective</vt:lpstr>
      <vt:lpstr>Systems Analysis and Improvement Approach (SAIA): Package of systems engineering tools to optimize complex systems  Step 1: Cascade Analysis Tool (PCAT) application to identify high-yield steps for optimization</vt:lpstr>
      <vt:lpstr>Step 2: Flow Mapping to Identify Waste/Bottlenecks, and Visualize System Reorganization </vt:lpstr>
      <vt:lpstr>Step 3: Continuous Quality Improvement</vt:lpstr>
      <vt:lpstr>SAIA Trial</vt:lpstr>
      <vt:lpstr>Results: HIV-exposed Infant Screening</vt:lpstr>
      <vt:lpstr>Results: # SAIA cycles by country (&gt;80% deemed ‘successful’ by facility staff)</vt:lpstr>
      <vt:lpstr>Results: Modifications Tested</vt:lpstr>
      <vt:lpstr>Qualitative Analysis Guided by the Consolidated Framework for Implementation Research (CFIR)</vt:lpstr>
      <vt:lpstr>SAIA-SCALE (R01MH113435)</vt:lpstr>
      <vt:lpstr>In Sum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Implementation Science in Health</dc:title>
  <dc:creator>ksherr</dc:creator>
  <cp:lastModifiedBy>Kenneth Sherr</cp:lastModifiedBy>
  <cp:revision>310</cp:revision>
  <dcterms:created xsi:type="dcterms:W3CDTF">2010-03-04T08:22:59Z</dcterms:created>
  <dcterms:modified xsi:type="dcterms:W3CDTF">2019-07-22T21:23:36Z</dcterms:modified>
</cp:coreProperties>
</file>